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04" r:id="rId2"/>
    <p:sldMasterId id="2147483816" r:id="rId3"/>
    <p:sldMasterId id="2147483828" r:id="rId4"/>
    <p:sldMasterId id="2147483840" r:id="rId5"/>
    <p:sldMasterId id="2147483852" r:id="rId6"/>
    <p:sldMasterId id="2147483864" r:id="rId7"/>
    <p:sldMasterId id="2147483876" r:id="rId8"/>
    <p:sldMasterId id="2147483888" r:id="rId9"/>
    <p:sldMasterId id="2147483900" r:id="rId10"/>
    <p:sldMasterId id="2147483912" r:id="rId11"/>
  </p:sldMasterIdLst>
  <p:notesMasterIdLst>
    <p:notesMasterId r:id="rId51"/>
  </p:notesMasterIdLst>
  <p:sldIdLst>
    <p:sldId id="256" r:id="rId12"/>
    <p:sldId id="411" r:id="rId13"/>
    <p:sldId id="437" r:id="rId14"/>
    <p:sldId id="439" r:id="rId15"/>
    <p:sldId id="440" r:id="rId16"/>
    <p:sldId id="441" r:id="rId17"/>
    <p:sldId id="427" r:id="rId18"/>
    <p:sldId id="434" r:id="rId19"/>
    <p:sldId id="442" r:id="rId20"/>
    <p:sldId id="443" r:id="rId21"/>
    <p:sldId id="445" r:id="rId22"/>
    <p:sldId id="421" r:id="rId23"/>
    <p:sldId id="429" r:id="rId24"/>
    <p:sldId id="448" r:id="rId25"/>
    <p:sldId id="449" r:id="rId26"/>
    <p:sldId id="450" r:id="rId27"/>
    <p:sldId id="451" r:id="rId28"/>
    <p:sldId id="452" r:id="rId29"/>
    <p:sldId id="453" r:id="rId30"/>
    <p:sldId id="454" r:id="rId31"/>
    <p:sldId id="455" r:id="rId32"/>
    <p:sldId id="456" r:id="rId33"/>
    <p:sldId id="426" r:id="rId34"/>
    <p:sldId id="447" r:id="rId35"/>
    <p:sldId id="457" r:id="rId36"/>
    <p:sldId id="458" r:id="rId37"/>
    <p:sldId id="459" r:id="rId38"/>
    <p:sldId id="460" r:id="rId39"/>
    <p:sldId id="410" r:id="rId40"/>
    <p:sldId id="463" r:id="rId41"/>
    <p:sldId id="462" r:id="rId42"/>
    <p:sldId id="465" r:id="rId43"/>
    <p:sldId id="435" r:id="rId44"/>
    <p:sldId id="436" r:id="rId45"/>
    <p:sldId id="422" r:id="rId46"/>
    <p:sldId id="394" r:id="rId47"/>
    <p:sldId id="466" r:id="rId48"/>
    <p:sldId id="467" r:id="rId49"/>
    <p:sldId id="31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EBF2A428-D875-40EA-810F-B8A914595D53}">
          <p14:sldIdLst>
            <p14:sldId id="256"/>
            <p14:sldId id="411"/>
            <p14:sldId id="437"/>
            <p14:sldId id="439"/>
            <p14:sldId id="440"/>
            <p14:sldId id="441"/>
            <p14:sldId id="427"/>
            <p14:sldId id="434"/>
            <p14:sldId id="442"/>
            <p14:sldId id="443"/>
            <p14:sldId id="445"/>
            <p14:sldId id="421"/>
            <p14:sldId id="429"/>
            <p14:sldId id="448"/>
            <p14:sldId id="449"/>
            <p14:sldId id="450"/>
            <p14:sldId id="451"/>
            <p14:sldId id="452"/>
            <p14:sldId id="453"/>
            <p14:sldId id="454"/>
            <p14:sldId id="455"/>
            <p14:sldId id="456"/>
            <p14:sldId id="426"/>
            <p14:sldId id="447"/>
            <p14:sldId id="457"/>
            <p14:sldId id="458"/>
            <p14:sldId id="459"/>
            <p14:sldId id="460"/>
            <p14:sldId id="410"/>
            <p14:sldId id="463"/>
            <p14:sldId id="462"/>
            <p14:sldId id="465"/>
            <p14:sldId id="435"/>
            <p14:sldId id="436"/>
            <p14:sldId id="422"/>
            <p14:sldId id="394"/>
            <p14:sldId id="466"/>
            <p14:sldId id="467"/>
          </p14:sldIdLst>
        </p14:section>
        <p14:section name="Ενότητα χωρίς τίτλο" id="{C314B238-3283-4C9B-B27E-3AFE034EA9F6}">
          <p14:sldIdLst>
            <p14:sldId id="3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4641" autoAdjust="0"/>
  </p:normalViewPr>
  <p:slideViewPr>
    <p:cSldViewPr snapToGrid="0">
      <p:cViewPr varScale="1">
        <p:scale>
          <a:sx n="125" d="100"/>
          <a:sy n="125" d="100"/>
        </p:scale>
        <p:origin x="14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2.xml"/><Relationship Id="rId4"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D6CF-491B-ABCA-325AD41F97C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6CF-491B-ABCA-325AD41F97C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000F-4CAC-8223-06A7482EC52A}"/>
              </c:ext>
            </c:extLst>
          </c:dPt>
          <c:dPt>
            <c:idx val="3"/>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D6CF-491B-ABCA-325AD41F97C0}"/>
              </c:ext>
            </c:extLst>
          </c:dPt>
          <c:dPt>
            <c:idx val="4"/>
            <c:bubble3D val="0"/>
            <c:spPr>
              <a:solidFill>
                <a:srgbClr val="92D050"/>
              </a:solidFill>
              <a:ln w="19050">
                <a:solidFill>
                  <a:schemeClr val="lt1"/>
                </a:solidFill>
              </a:ln>
              <a:effectLst/>
            </c:spPr>
          </c:dPt>
          <c:cat>
            <c:strRef>
              <c:f>Sheet1!$A$2:$A$6</c:f>
              <c:strCache>
                <c:ptCount val="4"/>
                <c:pt idx="0">
                  <c:v>1st Qtr</c:v>
                </c:pt>
                <c:pt idx="1">
                  <c:v>2nd Qtr</c:v>
                </c:pt>
                <c:pt idx="2">
                  <c:v>3rd Qtr</c:v>
                </c:pt>
                <c:pt idx="3">
                  <c:v>4th Qtr</c:v>
                </c:pt>
              </c:strCache>
            </c:strRef>
          </c:cat>
          <c:val>
            <c:numRef>
              <c:f>Sheet1!$B$2:$B$6</c:f>
              <c:numCache>
                <c:formatCode>0%</c:formatCode>
                <c:ptCount val="5"/>
                <c:pt idx="0">
                  <c:v>0.4</c:v>
                </c:pt>
                <c:pt idx="1">
                  <c:v>0.2</c:v>
                </c:pt>
                <c:pt idx="2">
                  <c:v>0.08</c:v>
                </c:pt>
                <c:pt idx="3">
                  <c:v>0.21</c:v>
                </c:pt>
                <c:pt idx="4">
                  <c:v>0.11</c:v>
                </c:pt>
              </c:numCache>
            </c:numRef>
          </c:val>
          <c:extLst xmlns:c16r2="http://schemas.microsoft.com/office/drawing/2015/06/chart">
            <c:ext xmlns:c16="http://schemas.microsoft.com/office/drawing/2014/chart" uri="{C3380CC4-5D6E-409C-BE32-E72D297353CC}">
              <c16:uniqueId val="{00000004-D6CF-491B-ABCA-325AD41F97C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tx>
            <c:strRef>
              <c:f>Sheet1!$B$1</c:f>
              <c:strCache>
                <c:ptCount val="1"/>
                <c:pt idx="0">
                  <c:v>Sales</c:v>
                </c:pt>
              </c:strCache>
            </c:strRef>
          </c:tx>
          <c:spPr>
            <a:ln>
              <a:noFill/>
            </a:ln>
          </c:spPr>
          <c:dPt>
            <c:idx val="0"/>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1-DC14-4AEF-A444-BD89AE746780}"/>
              </c:ext>
            </c:extLst>
          </c:dPt>
          <c:dPt>
            <c:idx val="1"/>
            <c:bubble3D val="0"/>
            <c:spPr>
              <a:solidFill>
                <a:schemeClr val="accent2">
                  <a:lumMod val="75000"/>
                </a:schemeClr>
              </a:solidFill>
              <a:ln w="19050">
                <a:noFill/>
              </a:ln>
              <a:effectLst/>
            </c:spPr>
            <c:extLst xmlns:c16r2="http://schemas.microsoft.com/office/drawing/2015/06/chart">
              <c:ext xmlns:c16="http://schemas.microsoft.com/office/drawing/2014/chart" uri="{C3380CC4-5D6E-409C-BE32-E72D297353CC}">
                <c16:uniqueId val="{00000002-DC14-4AEF-A444-BD89AE746780}"/>
              </c:ext>
            </c:extLst>
          </c:dPt>
          <c:dPt>
            <c:idx val="2"/>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5-B0B5-4336-A1E3-313795C6F97D}"/>
              </c:ext>
            </c:extLst>
          </c:dPt>
          <c:dPt>
            <c:idx val="3"/>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4-DC14-4AEF-A444-BD89AE746780}"/>
              </c:ext>
            </c:extLst>
          </c:dPt>
          <c:dPt>
            <c:idx val="4"/>
            <c:bubble3D val="0"/>
            <c:spPr>
              <a:solidFill>
                <a:schemeClr val="tx1">
                  <a:lumMod val="75000"/>
                  <a:lumOff val="25000"/>
                </a:schemeClr>
              </a:solidFill>
              <a:ln w="19050">
                <a:noFill/>
              </a:ln>
              <a:effectLst/>
            </c:spPr>
            <c:extLst xmlns:c16r2="http://schemas.microsoft.com/office/drawing/2015/06/chart">
              <c:ext xmlns:c16="http://schemas.microsoft.com/office/drawing/2014/chart" uri="{C3380CC4-5D6E-409C-BE32-E72D297353CC}">
                <c16:uniqueId val="{00000003-DC14-4AEF-A444-BD89AE746780}"/>
              </c:ext>
            </c:extLst>
          </c:dPt>
          <c:cat>
            <c:strRef>
              <c:f>Sheet1!$A$2:$A$3</c:f>
              <c:strCache>
                <c:ptCount val="2"/>
                <c:pt idx="0">
                  <c:v>1st Qtr</c:v>
                </c:pt>
                <c:pt idx="1">
                  <c:v>2nd Qtr</c:v>
                </c:pt>
              </c:strCache>
            </c:strRef>
          </c:cat>
          <c:val>
            <c:numRef>
              <c:f>Sheet1!$B$2:$B$3</c:f>
              <c:numCache>
                <c:formatCode>0%</c:formatCode>
                <c:ptCount val="2"/>
                <c:pt idx="0">
                  <c:v>0.74</c:v>
                </c:pt>
                <c:pt idx="1">
                  <c:v>0.26</c:v>
                </c:pt>
              </c:numCache>
            </c:numRef>
          </c:val>
          <c:extLst xmlns:c16r2="http://schemas.microsoft.com/office/drawing/2015/06/chart">
            <c:ext xmlns:c16="http://schemas.microsoft.com/office/drawing/2014/chart" uri="{C3380CC4-5D6E-409C-BE32-E72D297353CC}">
              <c16:uniqueId val="{00000000-DC14-4AEF-A444-BD89AE746780}"/>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AD8D-45AF-996A-C1197E314F80}"/>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AD8D-45AF-996A-C1197E314F80}"/>
              </c:ext>
            </c:extLst>
          </c:dPt>
          <c:dPt>
            <c:idx val="2"/>
            <c:bubble3D val="0"/>
            <c:spPr>
              <a:solidFill>
                <a:schemeClr val="tx1"/>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1st Qtr</c:v>
                </c:pt>
                <c:pt idx="1">
                  <c:v>2nd Qtr</c:v>
                </c:pt>
                <c:pt idx="2">
                  <c:v>3rd Qtr</c:v>
                </c:pt>
                <c:pt idx="3">
                  <c:v>4th Qtr</c:v>
                </c:pt>
              </c:strCache>
            </c:strRef>
          </c:cat>
          <c:val>
            <c:numRef>
              <c:f>Sheet1!$B$2:$B$5</c:f>
              <c:numCache>
                <c:formatCode>0%</c:formatCode>
                <c:ptCount val="4"/>
                <c:pt idx="0">
                  <c:v>0.66</c:v>
                </c:pt>
                <c:pt idx="1">
                  <c:v>0.22</c:v>
                </c:pt>
                <c:pt idx="2">
                  <c:v>0.1</c:v>
                </c:pt>
                <c:pt idx="3">
                  <c:v>0.03</c:v>
                </c:pt>
              </c:numCache>
            </c:numRef>
          </c:val>
          <c:extLst xmlns:c16r2="http://schemas.microsoft.com/office/drawing/2015/06/chart">
            <c:ext xmlns:c16="http://schemas.microsoft.com/office/drawing/2014/chart" uri="{C3380CC4-5D6E-409C-BE32-E72D297353CC}">
              <c16:uniqueId val="{00000004-AD8D-45AF-996A-C1197E314F8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04E-42DA-9E91-AFDC359205C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04E-42DA-9E91-AFDC359205C5}"/>
              </c:ext>
            </c:extLst>
          </c:dPt>
          <c:cat>
            <c:strRef>
              <c:f>Sheet1!$A$2:$A$3</c:f>
              <c:strCache>
                <c:ptCount val="2"/>
                <c:pt idx="0">
                  <c:v>1st Qtr</c:v>
                </c:pt>
                <c:pt idx="1">
                  <c:v>2nd Qtr</c:v>
                </c:pt>
              </c:strCache>
            </c:strRef>
          </c:cat>
          <c:val>
            <c:numRef>
              <c:f>Sheet1!$B$2:$B$3</c:f>
              <c:numCache>
                <c:formatCode>0%</c:formatCode>
                <c:ptCount val="2"/>
                <c:pt idx="0">
                  <c:v>0.86</c:v>
                </c:pt>
                <c:pt idx="1">
                  <c:v>0.14000000000000001</c:v>
                </c:pt>
              </c:numCache>
            </c:numRef>
          </c:val>
          <c:extLst xmlns:c16r2="http://schemas.microsoft.com/office/drawing/2015/06/chart">
            <c:ext xmlns:c16="http://schemas.microsoft.com/office/drawing/2014/chart" uri="{C3380CC4-5D6E-409C-BE32-E72D297353CC}">
              <c16:uniqueId val="{00000006-004E-42DA-9E91-AFDC359205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04E-42DA-9E91-AFDC359205C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04E-42DA-9E91-AFDC359205C5}"/>
              </c:ext>
            </c:extLst>
          </c:dPt>
          <c:cat>
            <c:strRef>
              <c:f>Sheet1!$A$2:$A$3</c:f>
              <c:strCache>
                <c:ptCount val="2"/>
                <c:pt idx="0">
                  <c:v>1st Qtr</c:v>
                </c:pt>
                <c:pt idx="1">
                  <c:v>2nd Qtr</c:v>
                </c:pt>
              </c:strCache>
            </c:strRef>
          </c:cat>
          <c:val>
            <c:numRef>
              <c:f>Sheet1!$B$2:$B$3</c:f>
              <c:numCache>
                <c:formatCode>0%</c:formatCode>
                <c:ptCount val="2"/>
                <c:pt idx="0">
                  <c:v>0.39</c:v>
                </c:pt>
                <c:pt idx="1">
                  <c:v>0.61</c:v>
                </c:pt>
              </c:numCache>
            </c:numRef>
          </c:val>
          <c:extLst xmlns:c16r2="http://schemas.microsoft.com/office/drawing/2015/06/chart">
            <c:ext xmlns:c16="http://schemas.microsoft.com/office/drawing/2014/chart" uri="{C3380CC4-5D6E-409C-BE32-E72D297353CC}">
              <c16:uniqueId val="{00000006-004E-42DA-9E91-AFDC359205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04E-42DA-9E91-AFDC359205C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04E-42DA-9E91-AFDC359205C5}"/>
              </c:ext>
            </c:extLst>
          </c:dPt>
          <c:cat>
            <c:strRef>
              <c:f>Sheet1!$A$2:$A$3</c:f>
              <c:strCache>
                <c:ptCount val="2"/>
                <c:pt idx="0">
                  <c:v>1st Qtr</c:v>
                </c:pt>
                <c:pt idx="1">
                  <c:v>2nd Qtr</c:v>
                </c:pt>
              </c:strCache>
            </c:strRef>
          </c:cat>
          <c:val>
            <c:numRef>
              <c:f>Sheet1!$B$2:$B$3</c:f>
              <c:numCache>
                <c:formatCode>0%</c:formatCode>
                <c:ptCount val="2"/>
                <c:pt idx="0">
                  <c:v>0.66</c:v>
                </c:pt>
                <c:pt idx="1">
                  <c:v>0.34</c:v>
                </c:pt>
              </c:numCache>
            </c:numRef>
          </c:val>
          <c:extLst xmlns:c16r2="http://schemas.microsoft.com/office/drawing/2015/06/chart">
            <c:ext xmlns:c16="http://schemas.microsoft.com/office/drawing/2014/chart" uri="{C3380CC4-5D6E-409C-BE32-E72D297353CC}">
              <c16:uniqueId val="{00000006-004E-42DA-9E91-AFDC359205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04E-42DA-9E91-AFDC359205C5}"/>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004E-42DA-9E91-AFDC359205C5}"/>
              </c:ext>
            </c:extLst>
          </c:dPt>
          <c:cat>
            <c:strRef>
              <c:f>Sheet1!$A$2:$A$3</c:f>
              <c:strCache>
                <c:ptCount val="2"/>
                <c:pt idx="0">
                  <c:v>1st Qtr</c:v>
                </c:pt>
                <c:pt idx="1">
                  <c:v>2nd Qtr</c:v>
                </c:pt>
              </c:strCache>
            </c:strRef>
          </c:cat>
          <c:val>
            <c:numRef>
              <c:f>Sheet1!$B$2:$B$3</c:f>
              <c:numCache>
                <c:formatCode>0%</c:formatCode>
                <c:ptCount val="2"/>
                <c:pt idx="0">
                  <c:v>0.76</c:v>
                </c:pt>
                <c:pt idx="1">
                  <c:v>0.24</c:v>
                </c:pt>
              </c:numCache>
            </c:numRef>
          </c:val>
          <c:extLst xmlns:c16r2="http://schemas.microsoft.com/office/drawing/2015/06/chart">
            <c:ext xmlns:c16="http://schemas.microsoft.com/office/drawing/2014/chart" uri="{C3380CC4-5D6E-409C-BE32-E72D297353CC}">
              <c16:uniqueId val="{00000006-004E-42DA-9E91-AFDC359205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267A-465B-8461-549F663C6D3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2-267A-465B-8461-549F663C6D3A}"/>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081-41EB-BC35-B5FCC2CD5DCB}"/>
              </c:ext>
            </c:extLst>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0%</c:formatCode>
                <c:ptCount val="4"/>
                <c:pt idx="0">
                  <c:v>0.2</c:v>
                </c:pt>
                <c:pt idx="1">
                  <c:v>0.41</c:v>
                </c:pt>
                <c:pt idx="2">
                  <c:v>0.26</c:v>
                </c:pt>
                <c:pt idx="3">
                  <c:v>0.12</c:v>
                </c:pt>
              </c:numCache>
            </c:numRef>
          </c:val>
          <c:extLst xmlns:c16r2="http://schemas.microsoft.com/office/drawing/2015/06/chart">
            <c:ext xmlns:c16="http://schemas.microsoft.com/office/drawing/2014/chart" uri="{C3380CC4-5D6E-409C-BE32-E72D297353CC}">
              <c16:uniqueId val="{00000000-267A-465B-8461-549F663C6D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01210521566417"/>
          <c:y val="4.1018202745019168E-2"/>
          <c:w val="0.61197578956867171"/>
          <c:h val="0.91796359450996168"/>
        </c:manualLayout>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04E-42DA-9E91-AFDC359205C5}"/>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004E-42DA-9E91-AFDC359205C5}"/>
              </c:ext>
            </c:extLst>
          </c:dPt>
          <c:cat>
            <c:strRef>
              <c:f>Sheet1!$A$2:$A$3</c:f>
              <c:strCache>
                <c:ptCount val="2"/>
                <c:pt idx="0">
                  <c:v>1st Qtr</c:v>
                </c:pt>
                <c:pt idx="1">
                  <c:v>2nd Qtr</c:v>
                </c:pt>
              </c:strCache>
            </c:strRef>
          </c:cat>
          <c:val>
            <c:numRef>
              <c:f>Sheet1!$B$2:$B$3</c:f>
              <c:numCache>
                <c:formatCode>0%</c:formatCode>
                <c:ptCount val="2"/>
                <c:pt idx="0">
                  <c:v>0.3</c:v>
                </c:pt>
                <c:pt idx="1">
                  <c:v>0.7</c:v>
                </c:pt>
              </c:numCache>
            </c:numRef>
          </c:val>
          <c:extLst xmlns:c16r2="http://schemas.microsoft.com/office/drawing/2015/06/chart">
            <c:ext xmlns:c16="http://schemas.microsoft.com/office/drawing/2014/chart" uri="{C3380CC4-5D6E-409C-BE32-E72D297353CC}">
              <c16:uniqueId val="{00000006-004E-42DA-9E91-AFDC359205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04E-42DA-9E91-AFDC359205C5}"/>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004E-42DA-9E91-AFDC359205C5}"/>
              </c:ext>
            </c:extLst>
          </c:dPt>
          <c:cat>
            <c:strRef>
              <c:f>Sheet1!$A$2:$A$3</c:f>
              <c:strCache>
                <c:ptCount val="2"/>
                <c:pt idx="0">
                  <c:v>1st Qtr</c:v>
                </c:pt>
                <c:pt idx="1">
                  <c:v>2nd Qtr</c:v>
                </c:pt>
              </c:strCache>
            </c:strRef>
          </c:cat>
          <c:val>
            <c:numRef>
              <c:f>Sheet1!$B$2:$B$3</c:f>
              <c:numCache>
                <c:formatCode>0%</c:formatCode>
                <c:ptCount val="2"/>
                <c:pt idx="0">
                  <c:v>0.59</c:v>
                </c:pt>
                <c:pt idx="1">
                  <c:v>0.41</c:v>
                </c:pt>
              </c:numCache>
            </c:numRef>
          </c:val>
          <c:extLst xmlns:c16r2="http://schemas.microsoft.com/office/drawing/2015/06/chart">
            <c:ext xmlns:c16="http://schemas.microsoft.com/office/drawing/2014/chart" uri="{C3380CC4-5D6E-409C-BE32-E72D297353CC}">
              <c16:uniqueId val="{00000006-004E-42DA-9E91-AFDC359205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04E-42DA-9E91-AFDC359205C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04E-42DA-9E91-AFDC359205C5}"/>
              </c:ext>
            </c:extLst>
          </c:dPt>
          <c:cat>
            <c:strRef>
              <c:f>Sheet1!$A$2:$A$3</c:f>
              <c:strCache>
                <c:ptCount val="2"/>
                <c:pt idx="0">
                  <c:v>1st Qtr</c:v>
                </c:pt>
                <c:pt idx="1">
                  <c:v>2nd Qtr</c:v>
                </c:pt>
              </c:strCache>
            </c:strRef>
          </c:cat>
          <c:val>
            <c:numRef>
              <c:f>Sheet1!$B$2:$B$3</c:f>
              <c:numCache>
                <c:formatCode>0%</c:formatCode>
                <c:ptCount val="2"/>
                <c:pt idx="0">
                  <c:v>0.79</c:v>
                </c:pt>
                <c:pt idx="1">
                  <c:v>0.21</c:v>
                </c:pt>
              </c:numCache>
            </c:numRef>
          </c:val>
          <c:extLst xmlns:c16r2="http://schemas.microsoft.com/office/drawing/2015/06/chart">
            <c:ext xmlns:c16="http://schemas.microsoft.com/office/drawing/2014/chart" uri="{C3380CC4-5D6E-409C-BE32-E72D297353CC}">
              <c16:uniqueId val="{00000006-004E-42DA-9E91-AFDC359205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0.07268</cdr:x>
      <cdr:y>0.33929</cdr:y>
    </cdr:from>
    <cdr:to>
      <cdr:x>0.20938</cdr:x>
      <cdr:y>0.65439</cdr:y>
    </cdr:to>
    <cdr:sp macro="" textlink="">
      <cdr:nvSpPr>
        <cdr:cNvPr id="3" name="TextBox 2"/>
        <cdr:cNvSpPr txBox="1"/>
      </cdr:nvSpPr>
      <cdr:spPr>
        <a:xfrm xmlns:a="http://schemas.openxmlformats.org/drawingml/2006/main">
          <a:off x="590707" y="1359077"/>
          <a:ext cx="1111093" cy="126214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l-GR" sz="3200" b="1" dirty="0" smtClean="0">
              <a:solidFill>
                <a:schemeClr val="bg1"/>
              </a:solidFill>
            </a:rPr>
            <a:t>ΟΧΙ</a:t>
          </a:r>
        </a:p>
        <a:p xmlns:a="http://schemas.openxmlformats.org/drawingml/2006/main">
          <a:pPr algn="ctr"/>
          <a:r>
            <a:rPr lang="el-GR" sz="3200" b="1" dirty="0" smtClean="0">
              <a:solidFill>
                <a:schemeClr val="bg1"/>
              </a:solidFill>
            </a:rPr>
            <a:t>74%</a:t>
          </a:r>
          <a:endParaRPr lang="el-GR" sz="3200" b="1" dirty="0">
            <a:solidFill>
              <a:schemeClr val="bg1"/>
            </a:solidFill>
          </a:endParaRPr>
        </a:p>
      </cdr:txBody>
    </cdr:sp>
  </cdr:relSizeAnchor>
  <cdr:relSizeAnchor xmlns:cdr="http://schemas.openxmlformats.org/drawingml/2006/chartDrawing">
    <cdr:from>
      <cdr:x>0.29053</cdr:x>
      <cdr:y>0.34245</cdr:y>
    </cdr:from>
    <cdr:to>
      <cdr:x>0.42723</cdr:x>
      <cdr:y>0.65755</cdr:y>
    </cdr:to>
    <cdr:sp macro="" textlink="">
      <cdr:nvSpPr>
        <cdr:cNvPr id="4" name="TextBox 1"/>
        <cdr:cNvSpPr txBox="1"/>
      </cdr:nvSpPr>
      <cdr:spPr>
        <a:xfrm xmlns:a="http://schemas.openxmlformats.org/drawingml/2006/main">
          <a:off x="2361450" y="1371737"/>
          <a:ext cx="1111093" cy="126214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l-GR" sz="3200" b="1" dirty="0" smtClean="0">
              <a:solidFill>
                <a:schemeClr val="bg1"/>
              </a:solidFill>
            </a:rPr>
            <a:t>ΝΑΙ</a:t>
          </a:r>
        </a:p>
        <a:p xmlns:a="http://schemas.openxmlformats.org/drawingml/2006/main">
          <a:pPr algn="ctr"/>
          <a:r>
            <a:rPr lang="el-GR" sz="3200" b="1" dirty="0" smtClean="0">
              <a:solidFill>
                <a:schemeClr val="bg1"/>
              </a:solidFill>
            </a:rPr>
            <a:t>21%</a:t>
          </a:r>
          <a:endParaRPr lang="el-GR" sz="32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0.05745</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95661"/>
          <a:ext cx="5108707" cy="321014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E5DEC-208E-4F1B-9E5B-1814BEC09653}" type="datetimeFigureOut">
              <a:rPr lang="en-GB" smtClean="0"/>
              <a:t>04/06/2019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76CF-27DD-4CDF-96EA-263FE6FCFA62}" type="slidenum">
              <a:rPr lang="en-GB" smtClean="0"/>
              <a:t>‹#›</a:t>
            </a:fld>
            <a:endParaRPr lang="en-GB"/>
          </a:p>
        </p:txBody>
      </p:sp>
    </p:spTree>
    <p:extLst>
      <p:ext uri="{BB962C8B-B14F-4D97-AF65-F5344CB8AC3E}">
        <p14:creationId xmlns:p14="http://schemas.microsoft.com/office/powerpoint/2010/main" val="35629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535138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7308859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6257240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69139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77428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13252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25904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73497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5748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2669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8762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6105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4600582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61987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A406CF-520C-4382-8F07-0C8A0CA5538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16BD802E-4D8E-4FA6-A063-72E78C7F39F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2BDBDD0E-9C13-4AA2-9B76-4ED46F59929B}"/>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602FD72-A355-4ECD-80BE-B760D9EADC2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8A26990-84CB-4C6A-B6D1-1845D00CDB31}"/>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5203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19FC4F-3529-4E51-B8F4-C5A4F74DB9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CB7D4A8-C503-4495-94B7-B90D901223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607C62-FE3F-4E51-8AE8-4FB5B89E6635}"/>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515BE0E-BC90-4162-A1F1-8A8FABFBC3E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BA51848-FF9F-47A5-9639-1243847BCAF7}"/>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2911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76336-1312-4B28-80EE-DCB90E0D7BE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ABECF866-FB6E-490D-B6A3-A6247BFE46A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3857956-564B-436C-AB0A-8C3907E64B7B}"/>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ACDFB70-75E7-4DEA-AE06-D4158189427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903184A-9D2C-4CE5-9EBD-C4BF91D528C4}"/>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527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ED2E30-9FD1-44FD-AF35-C4E52511F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B893BB3-4EB3-4ACF-BB2A-EB4C0D23188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5248D7F-8040-4441-9386-E54F2FC1D21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2960D49-71A1-4D4A-9E19-0BB9109BA5A0}"/>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E7F22FF-D4FD-48D9-9C67-05146C9F5D1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8E18671-3140-414D-998D-CC34A0DFC432}"/>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0553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C932B-072D-4948-A9CC-1631C52C0F5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9E068DE-3FBD-414A-8678-ECD4170F9E7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154CF24E-EE3E-4AF9-B8D1-B8C2E947490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8B5A0F9-B7F4-45A6-8637-E086C2697BE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6E2F49C9-E702-48C6-9180-AA8653389B5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B1079B9-87F3-4707-B6BD-6D8DF5DE12C3}"/>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2DC746E-AD4D-4765-A3E5-2A6159AEE8F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9BD6FD5C-89C9-4245-8CD0-059CF0363287}"/>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4886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06A1DC-716E-4E60-8F56-78EE0DAE9B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9B7C98C-92C1-4F68-840D-8EF5C621A456}"/>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389F644-04B3-40B9-A8C3-D7305D3BD1C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1CF177D-4C65-4A70-BB8C-933756F728EA}"/>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2977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F25E0F-D106-4F86-B3EC-06A808ACC168}"/>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742F46A8-AC21-4442-8592-049C31E8F64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53AACEE6-2F93-422C-8337-43BF9CC65135}"/>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7045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D8F3FA-CDB9-4D21-BE7F-DC85DC31F16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FFE189C9-1432-428A-8273-C4A9D789187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3E2CBDF-9EED-49C8-BFA6-38682A82E62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3EEC7C7B-07E2-462F-BEF0-7AC9A479FDD7}"/>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8CFCF3F-2A4B-42ED-A709-02CECE41A6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85E85B6-9793-4484-BDD7-933D73C9AAC3}"/>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0418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F40B0-182E-4C23-ADC5-081E0A35372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717418B5-75A4-4CD5-9A58-47BE4618E0B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31848DFA-4D05-46CF-8E06-055B0429340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9CAD1506-9CD6-4C13-9A2B-8321F38C8A5D}"/>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F15EFD2-5E26-47FB-A6C7-3AD987B5BB3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7C7A4BB-E74B-4AF0-8BAF-CE7764291C35}"/>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558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0553480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78BA7D-6E1E-4CCE-84D3-A449EECDE3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065F2FB-0534-4089-8C40-50596E76D2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A376C1-73A7-4346-A8AA-8D731172A0B5}"/>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5453FBC-BA5E-4BA3-9F99-A95D9635D48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FF02C76-9FA2-4701-B7DF-67B74EC24B46}"/>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5865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EEF6AD6-AE89-4303-9620-A3913B9F726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13EEDD3-2AAD-45EA-843D-6295731DF88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E82336-8F63-4511-B2FA-FD9A1C55A644}"/>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C10E75-0F5E-4C55-A856-26D8299A173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42C8E1C-E56E-438C-9E67-FB4C26DBD0C4}"/>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191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93704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60637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42007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71918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39068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04623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7042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pPr/>
              <a:t>‹#›</a:t>
            </a:fld>
            <a:endParaRPr lang="en-GB" dirty="0"/>
          </a:p>
        </p:txBody>
      </p:sp>
    </p:spTree>
    <p:extLst>
      <p:ext uri="{BB962C8B-B14F-4D97-AF65-F5344CB8AC3E}">
        <p14:creationId xmlns:p14="http://schemas.microsoft.com/office/powerpoint/2010/main" val="2844645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56199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9169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69070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0583696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48620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56525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78512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5423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700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37193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088357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42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58079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95649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444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A406CF-520C-4382-8F07-0C8A0CA5538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16BD802E-4D8E-4FA6-A063-72E78C7F39F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2BDBDD0E-9C13-4AA2-9B76-4ED46F59929B}"/>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602FD72-A355-4ECD-80BE-B760D9EADC2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8A26990-84CB-4C6A-B6D1-1845D00CDB31}"/>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297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19FC4F-3529-4E51-B8F4-C5A4F74DB9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CB7D4A8-C503-4495-94B7-B90D901223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607C62-FE3F-4E51-8AE8-4FB5B89E6635}"/>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515BE0E-BC90-4162-A1F1-8A8FABFBC3E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BA51848-FF9F-47A5-9639-1243847BCAF7}"/>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826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76336-1312-4B28-80EE-DCB90E0D7BE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ABECF866-FB6E-490D-B6A3-A6247BFE46A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3857956-564B-436C-AB0A-8C3907E64B7B}"/>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ACDFB70-75E7-4DEA-AE06-D4158189427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903184A-9D2C-4CE5-9EBD-C4BF91D528C4}"/>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563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ED2E30-9FD1-44FD-AF35-C4E52511F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B893BB3-4EB3-4ACF-BB2A-EB4C0D23188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5248D7F-8040-4441-9386-E54F2FC1D21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2960D49-71A1-4D4A-9E19-0BB9109BA5A0}"/>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E7F22FF-D4FD-48D9-9C67-05146C9F5D1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8E18671-3140-414D-998D-CC34A0DFC432}"/>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412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C932B-072D-4948-A9CC-1631C52C0F5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9E068DE-3FBD-414A-8678-ECD4170F9E7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154CF24E-EE3E-4AF9-B8D1-B8C2E947490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8B5A0F9-B7F4-45A6-8637-E086C2697BE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6E2F49C9-E702-48C6-9180-AA8653389B5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B1079B9-87F3-4707-B6BD-6D8DF5DE12C3}"/>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2DC746E-AD4D-4765-A3E5-2A6159AEE8F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9BD6FD5C-89C9-4245-8CD0-059CF0363287}"/>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931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06A1DC-716E-4E60-8F56-78EE0DAE9B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9B7C98C-92C1-4F68-840D-8EF5C621A456}"/>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389F644-04B3-40B9-A8C3-D7305D3BD1C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1CF177D-4C65-4A70-BB8C-933756F728EA}"/>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128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490595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F25E0F-D106-4F86-B3EC-06A808ACC168}"/>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742F46A8-AC21-4442-8592-049C31E8F64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53AACEE6-2F93-422C-8337-43BF9CC65135}"/>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48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D8F3FA-CDB9-4D21-BE7F-DC85DC31F16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FFE189C9-1432-428A-8273-C4A9D789187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3E2CBDF-9EED-49C8-BFA6-38682A82E62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3EEC7C7B-07E2-462F-BEF0-7AC9A479FDD7}"/>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8CFCF3F-2A4B-42ED-A709-02CECE41A6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85E85B6-9793-4484-BDD7-933D73C9AAC3}"/>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598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F40B0-182E-4C23-ADC5-081E0A35372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717418B5-75A4-4CD5-9A58-47BE4618E0B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31848DFA-4D05-46CF-8E06-055B0429340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9CAD1506-9CD6-4C13-9A2B-8321F38C8A5D}"/>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F15EFD2-5E26-47FB-A6C7-3AD987B5BB3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7C7A4BB-E74B-4AF0-8BAF-CE7764291C35}"/>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563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78BA7D-6E1E-4CCE-84D3-A449EECDE3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065F2FB-0534-4089-8C40-50596E76D2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A376C1-73A7-4346-A8AA-8D731172A0B5}"/>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5453FBC-BA5E-4BA3-9F99-A95D9635D48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FF02C76-9FA2-4701-B7DF-67B74EC24B46}"/>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523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EEF6AD6-AE89-4303-9620-A3913B9F726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13EEDD3-2AAD-45EA-843D-6295731DF88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E82336-8F63-4511-B2FA-FD9A1C55A644}"/>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C10E75-0F5E-4C55-A856-26D8299A173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42C8E1C-E56E-438C-9E67-FB4C26DBD0C4}"/>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104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A406CF-520C-4382-8F07-0C8A0CA5538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16BD802E-4D8E-4FA6-A063-72E78C7F39F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2BDBDD0E-9C13-4AA2-9B76-4ED46F59929B}"/>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602FD72-A355-4ECD-80BE-B760D9EADC2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8A26990-84CB-4C6A-B6D1-1845D00CDB31}"/>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8589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19FC4F-3529-4E51-B8F4-C5A4F74DB9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CB7D4A8-C503-4495-94B7-B90D901223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D607C62-FE3F-4E51-8AE8-4FB5B89E6635}"/>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515BE0E-BC90-4162-A1F1-8A8FABFBC3E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BA51848-FF9F-47A5-9639-1243847BCAF7}"/>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996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376336-1312-4B28-80EE-DCB90E0D7BE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ABECF866-FB6E-490D-B6A3-A6247BFE46A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23857956-564B-436C-AB0A-8C3907E64B7B}"/>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ACDFB70-75E7-4DEA-AE06-D4158189427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903184A-9D2C-4CE5-9EBD-C4BF91D528C4}"/>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079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ED2E30-9FD1-44FD-AF35-C4E52511F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B893BB3-4EB3-4ACF-BB2A-EB4C0D23188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5248D7F-8040-4441-9386-E54F2FC1D21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2960D49-71A1-4D4A-9E19-0BB9109BA5A0}"/>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E7F22FF-D4FD-48D9-9C67-05146C9F5D1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8E18671-3140-414D-998D-CC34A0DFC432}"/>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797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0C932B-072D-4948-A9CC-1631C52C0F5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9E068DE-3FBD-414A-8678-ECD4170F9E7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154CF24E-EE3E-4AF9-B8D1-B8C2E947490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8B5A0F9-B7F4-45A6-8637-E086C2697BE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6E2F49C9-E702-48C6-9180-AA8653389B5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B1079B9-87F3-4707-B6BD-6D8DF5DE12C3}"/>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62DC746E-AD4D-4765-A3E5-2A6159AEE8F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9BD6FD5C-89C9-4245-8CD0-059CF0363287}"/>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48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823498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6A1DC-716E-4E60-8F56-78EE0DAE9B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9B7C98C-92C1-4F68-840D-8EF5C621A456}"/>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A389F644-04B3-40B9-A8C3-D7305D3BD1C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11CF177D-4C65-4A70-BB8C-933756F728EA}"/>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7939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EF25E0F-D106-4F86-B3EC-06A808ACC168}"/>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742F46A8-AC21-4442-8592-049C31E8F64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53AACEE6-2F93-422C-8337-43BF9CC65135}"/>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225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D8F3FA-CDB9-4D21-BE7F-DC85DC31F16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FFE189C9-1432-428A-8273-C4A9D789187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3E2CBDF-9EED-49C8-BFA6-38682A82E62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3EEC7C7B-07E2-462F-BEF0-7AC9A479FDD7}"/>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E8CFCF3F-2A4B-42ED-A709-02CECE41A6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85E85B6-9793-4484-BDD7-933D73C9AAC3}"/>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657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7F40B0-182E-4C23-ADC5-081E0A35372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717418B5-75A4-4CD5-9A58-47BE4618E0B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31848DFA-4D05-46CF-8E06-055B0429340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9CAD1506-9CD6-4C13-9A2B-8321F38C8A5D}"/>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F15EFD2-5E26-47FB-A6C7-3AD987B5BB3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7C7A4BB-E74B-4AF0-8BAF-CE7764291C35}"/>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132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78BA7D-6E1E-4CCE-84D3-A449EECDE3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065F2FB-0534-4089-8C40-50596E76D2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6A376C1-73A7-4346-A8AA-8D731172A0B5}"/>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5453FBC-BA5E-4BA3-9F99-A95D9635D48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FF02C76-9FA2-4701-B7DF-67B74EC24B46}"/>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1032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EEF6AD6-AE89-4303-9620-A3913B9F726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13EEDD3-2AAD-45EA-843D-6295731DF88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E82336-8F63-4511-B2FA-FD9A1C55A644}"/>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C10E75-0F5E-4C55-A856-26D8299A173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42C8E1C-E56E-438C-9E67-FB4C26DBD0C4}"/>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1697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A406CF-520C-4382-8F07-0C8A0CA5538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16BD802E-4D8E-4FA6-A063-72E78C7F39F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2BDBDD0E-9C13-4AA2-9B76-4ED46F59929B}"/>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602FD72-A355-4ECD-80BE-B760D9EADC2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8A26990-84CB-4C6A-B6D1-1845D00CDB31}"/>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1147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19FC4F-3529-4E51-B8F4-C5A4F74DB9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CB7D4A8-C503-4495-94B7-B90D901223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D607C62-FE3F-4E51-8AE8-4FB5B89E6635}"/>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515BE0E-BC90-4162-A1F1-8A8FABFBC3E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BA51848-FF9F-47A5-9639-1243847BCAF7}"/>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0751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376336-1312-4B28-80EE-DCB90E0D7BE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ABECF866-FB6E-490D-B6A3-A6247BFE46A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23857956-564B-436C-AB0A-8C3907E64B7B}"/>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ACDFB70-75E7-4DEA-AE06-D4158189427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903184A-9D2C-4CE5-9EBD-C4BF91D528C4}"/>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3021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ED2E30-9FD1-44FD-AF35-C4E52511F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B893BB3-4EB3-4ACF-BB2A-EB4C0D23188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5248D7F-8040-4441-9386-E54F2FC1D21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2960D49-71A1-4D4A-9E19-0BB9109BA5A0}"/>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E7F22FF-D4FD-48D9-9C67-05146C9F5D1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8E18671-3140-414D-998D-CC34A0DFC432}"/>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48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247497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0C932B-072D-4948-A9CC-1631C52C0F5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9E068DE-3FBD-414A-8678-ECD4170F9E7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154CF24E-EE3E-4AF9-B8D1-B8C2E947490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8B5A0F9-B7F4-45A6-8637-E086C2697BE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6E2F49C9-E702-48C6-9180-AA8653389B5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B1079B9-87F3-4707-B6BD-6D8DF5DE12C3}"/>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62DC746E-AD4D-4765-A3E5-2A6159AEE8F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9BD6FD5C-89C9-4245-8CD0-059CF0363287}"/>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5533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6A1DC-716E-4E60-8F56-78EE0DAE9B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9B7C98C-92C1-4F68-840D-8EF5C621A456}"/>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A389F644-04B3-40B9-A8C3-D7305D3BD1C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11CF177D-4C65-4A70-BB8C-933756F728EA}"/>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8831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EF25E0F-D106-4F86-B3EC-06A808ACC168}"/>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742F46A8-AC21-4442-8592-049C31E8F64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53AACEE6-2F93-422C-8337-43BF9CC65135}"/>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2582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D8F3FA-CDB9-4D21-BE7F-DC85DC31F16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FFE189C9-1432-428A-8273-C4A9D789187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3E2CBDF-9EED-49C8-BFA6-38682A82E62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3EEC7C7B-07E2-462F-BEF0-7AC9A479FDD7}"/>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E8CFCF3F-2A4B-42ED-A709-02CECE41A6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85E85B6-9793-4484-BDD7-933D73C9AAC3}"/>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5565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7F40B0-182E-4C23-ADC5-081E0A35372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717418B5-75A4-4CD5-9A58-47BE4618E0B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31848DFA-4D05-46CF-8E06-055B0429340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9CAD1506-9CD6-4C13-9A2B-8321F38C8A5D}"/>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F15EFD2-5E26-47FB-A6C7-3AD987B5BB3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7C7A4BB-E74B-4AF0-8BAF-CE7764291C35}"/>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4572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78BA7D-6E1E-4CCE-84D3-A449EECDE3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065F2FB-0534-4089-8C40-50596E76D2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6A376C1-73A7-4346-A8AA-8D731172A0B5}"/>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5453FBC-BA5E-4BA3-9F99-A95D9635D48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FF02C76-9FA2-4701-B7DF-67B74EC24B46}"/>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5150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EEF6AD6-AE89-4303-9620-A3913B9F726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13EEDD3-2AAD-45EA-843D-6295731DF88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E82336-8F63-4511-B2FA-FD9A1C55A644}"/>
              </a:ext>
            </a:extLst>
          </p:cNvPr>
          <p:cNvSpPr>
            <a:spLocks noGrp="1"/>
          </p:cNvSpPr>
          <p:nvPr>
            <p:ph type="dt" sz="half" idx="10"/>
          </p:nvPr>
        </p:nvSpPr>
        <p:spPr/>
        <p:txBody>
          <a:body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C10E75-0F5E-4C55-A856-26D8299A173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42C8E1C-E56E-438C-9E67-FB4C26DBD0C4}"/>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1874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4683309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754426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72438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7708187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6560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69117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031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47367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67856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1279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78522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3662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8558641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982169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105646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67916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37355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5477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2786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5467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18978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82678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65689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2530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1875611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809175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216947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01421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2443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2840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96200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77049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3899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9676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130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92076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t>‹#›</a:t>
            </a:fld>
            <a:endParaRPr lang="en-GB"/>
          </a:p>
        </p:txBody>
      </p:sp>
    </p:spTree>
    <p:extLst>
      <p:ext uri="{BB962C8B-B14F-4D97-AF65-F5344CB8AC3E}">
        <p14:creationId xmlns:p14="http://schemas.microsoft.com/office/powerpoint/2010/main" val="295457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405603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C656F54-D3AD-4EE7-BA35-0303F342F3C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995737F-8E41-4CB7-B165-FE498E144B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5552CB-6B22-408B-93EE-29DE2E38497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B54DDF9-0E40-451F-A53B-635C33E9D4B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81BCA76-CD1C-4753-AED1-2F4F4DB93FF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46507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897491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231596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C656F54-D3AD-4EE7-BA35-0303F342F3C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995737F-8E41-4CB7-B165-FE498E144B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5552CB-6B22-408B-93EE-29DE2E38497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B54DDF9-0E40-451F-A53B-635C33E9D4B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81BCA76-CD1C-4753-AED1-2F4F4DB93FF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36481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C656F54-D3AD-4EE7-BA35-0303F342F3C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995737F-8E41-4CB7-B165-FE498E144B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45552CB-6B22-408B-93EE-29DE2E38497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B54DDF9-0E40-451F-A53B-635C33E9D4B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81BCA76-CD1C-4753-AED1-2F4F4DB93FF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88343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C656F54-D3AD-4EE7-BA35-0303F342F3C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995737F-8E41-4CB7-B165-FE498E144B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45552CB-6B22-408B-93EE-29DE2E38497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7E93E60-39B7-4EB3-8A7C-9315B1448306}"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B54DDF9-0E40-451F-A53B-635C33E9D4B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81BCA76-CD1C-4753-AED1-2F4F4DB93FF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AA5F3C-F0A9-42FF-BB7C-DD95C97F8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44678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210816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871902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233712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9.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6.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4.xml"/><Relationship Id="rId1" Type="http://schemas.openxmlformats.org/officeDocument/2006/relationships/slideLayout" Target="../slideLayouts/slideLayout56.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bit.ly/2H3Ka0V"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bit.ly/2u73Mxh"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8060" y="106680"/>
            <a:ext cx="5494020" cy="2449990"/>
          </a:xfrm>
        </p:spPr>
        <p:txBody>
          <a:bodyPr>
            <a:normAutofit/>
          </a:bodyPr>
          <a:lstStyle/>
          <a:p>
            <a:r>
              <a:rPr lang="en-US" b="1" dirty="0">
                <a:effectLst>
                  <a:outerShdw blurRad="38100" dist="38100" dir="2700000" algn="tl">
                    <a:srgbClr val="000000">
                      <a:alpha val="43137"/>
                    </a:srgbClr>
                  </a:outerShdw>
                </a:effectLst>
              </a:rPr>
              <a:t>Social Media Networks</a:t>
            </a:r>
            <a:endParaRPr lang="en-GB" b="1"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1460" y="3251200"/>
            <a:ext cx="5082540" cy="3149600"/>
          </a:xfrm>
          <a:prstGeom prst="rect">
            <a:avLst/>
          </a:prstGeom>
        </p:spPr>
      </p:pic>
    </p:spTree>
    <p:extLst>
      <p:ext uri="{BB962C8B-B14F-4D97-AF65-F5344CB8AC3E}">
        <p14:creationId xmlns:p14="http://schemas.microsoft.com/office/powerpoint/2010/main" val="593771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754" y="607920"/>
            <a:ext cx="8625840" cy="1218324"/>
          </a:xfrm>
        </p:spPr>
        <p:txBody>
          <a:bodyPr>
            <a:noAutofit/>
          </a:bodyPr>
          <a:lstStyle/>
          <a:p>
            <a:pPr algn="ctr"/>
            <a:r>
              <a:rPr lang="el-GR" sz="32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Φίλτρα γονικού ελέγχου</a:t>
            </a:r>
            <a:endParaRPr lang="en-GB"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96240" y="2994675"/>
            <a:ext cx="8747760" cy="3551114"/>
          </a:xfrm>
        </p:spPr>
        <p:txBody>
          <a:bodyPr>
            <a:normAutofit/>
          </a:bodyPr>
          <a:lstStyle/>
          <a:p>
            <a:pPr>
              <a:buClr>
                <a:srgbClr val="92D050"/>
              </a:buClr>
              <a:buFont typeface="Wingdings" panose="05000000000000000000" pitchFamily="2" charset="2"/>
              <a:buChar char="ü"/>
            </a:pPr>
            <a:r>
              <a:rPr lang="el-GR" dirty="0">
                <a:solidFill>
                  <a:schemeClr val="accent1">
                    <a:lumMod val="50000"/>
                  </a:schemeClr>
                </a:solidFill>
              </a:rPr>
              <a:t>Ειδικά για τα παιδιά µ</a:t>
            </a:r>
            <a:r>
              <a:rPr lang="el-GR" dirty="0" err="1">
                <a:solidFill>
                  <a:schemeClr val="accent1">
                    <a:lumMod val="50000"/>
                  </a:schemeClr>
                </a:solidFill>
              </a:rPr>
              <a:t>ικρής</a:t>
            </a:r>
            <a:r>
              <a:rPr lang="el-GR" dirty="0">
                <a:solidFill>
                  <a:schemeClr val="accent1">
                    <a:lumMod val="50000"/>
                  </a:schemeClr>
                </a:solidFill>
              </a:rPr>
              <a:t> ηλικίας είναι καλό να </a:t>
            </a:r>
            <a:r>
              <a:rPr lang="el-GR" dirty="0" smtClean="0">
                <a:solidFill>
                  <a:schemeClr val="accent1">
                    <a:lumMod val="50000"/>
                  </a:schemeClr>
                </a:solidFill>
              </a:rPr>
              <a:t>εγκαταστήσουμε </a:t>
            </a:r>
            <a:r>
              <a:rPr lang="el-GR" b="1" dirty="0">
                <a:solidFill>
                  <a:schemeClr val="accent1">
                    <a:lumMod val="50000"/>
                  </a:schemeClr>
                </a:solidFill>
              </a:rPr>
              <a:t>φίλτρα γονικού ελέγχου </a:t>
            </a:r>
            <a:r>
              <a:rPr lang="el-GR" dirty="0">
                <a:solidFill>
                  <a:schemeClr val="accent1">
                    <a:lumMod val="50000"/>
                  </a:schemeClr>
                </a:solidFill>
              </a:rPr>
              <a:t>σε όλες τις συσκευές που συνδέονται στο </a:t>
            </a:r>
            <a:r>
              <a:rPr lang="el-GR" dirty="0" smtClean="0">
                <a:solidFill>
                  <a:schemeClr val="accent1">
                    <a:lumMod val="50000"/>
                  </a:schemeClr>
                </a:solidFill>
              </a:rPr>
              <a:t>διαδίκτυο. </a:t>
            </a:r>
            <a:endParaRPr lang="en-US" dirty="0">
              <a:solidFill>
                <a:schemeClr val="accent1">
                  <a:lumMod val="50000"/>
                </a:schemeClr>
              </a:solidFill>
            </a:endParaRPr>
          </a:p>
          <a:p>
            <a:pPr>
              <a:buClr>
                <a:srgbClr val="92D050"/>
              </a:buClr>
              <a:buFont typeface="Wingdings" panose="05000000000000000000" pitchFamily="2" charset="2"/>
              <a:buChar char="ü"/>
            </a:pPr>
            <a:r>
              <a:rPr lang="el-GR" dirty="0" smtClean="0">
                <a:solidFill>
                  <a:schemeClr val="accent1">
                    <a:lumMod val="50000"/>
                  </a:schemeClr>
                </a:solidFill>
              </a:rPr>
              <a:t>Δεν επαναπαυόμαστε με την ενεργοποίηση των φίλτρων καθώς είναι εύκολο για τα παιδιά μεγαλώνοντας να τα απενεργοποιήσουν. Το καλύτερο φίλτρο είναι η διαρκής συζήτηση και η ενημέρωση των παιδιών.  </a:t>
            </a:r>
            <a:endParaRPr lang="el-GR" dirty="0">
              <a:solidFill>
                <a:schemeClr val="accent1">
                  <a:lumMod val="50000"/>
                </a:schemeClr>
              </a:solidFill>
            </a:endParaRPr>
          </a:p>
          <a:p>
            <a:pPr marL="457200" lvl="1" indent="0">
              <a:buClr>
                <a:srgbClr val="92D050"/>
              </a:buClr>
              <a:buNone/>
            </a:pPr>
            <a:endParaRPr lang="el-GR" sz="1700" dirty="0" smtClean="0">
              <a:solidFill>
                <a:srgbClr val="FF0000"/>
              </a:solidFill>
            </a:endParaRPr>
          </a:p>
        </p:txBody>
      </p:sp>
      <p:sp>
        <p:nvSpPr>
          <p:cNvPr id="4" name="Slide Number Placeholder 3"/>
          <p:cNvSpPr>
            <a:spLocks noGrp="1"/>
          </p:cNvSpPr>
          <p:nvPr>
            <p:ph type="sldNum" sz="quarter" idx="12"/>
          </p:nvPr>
        </p:nvSpPr>
        <p:spPr>
          <a:xfrm>
            <a:off x="6374674" y="6138365"/>
            <a:ext cx="2057400" cy="365125"/>
          </a:xfrm>
        </p:spPr>
        <p:txBody>
          <a:bodyPr/>
          <a:lstStyle/>
          <a:p>
            <a:pPr>
              <a:defRPr/>
            </a:pPr>
            <a:fld id="{615CEDE7-6E4D-4068-BBEE-DAA1B27CDCAF}" type="slidenum">
              <a:rPr lang="en-GB" smtClean="0">
                <a:solidFill>
                  <a:prstClr val="black">
                    <a:tint val="75000"/>
                  </a:prstClr>
                </a:solidFill>
              </a:rPr>
              <a:pPr>
                <a:defRPr/>
              </a:pPr>
              <a:t>10</a:t>
            </a:fld>
            <a:endParaRPr lang="en-GB" dirty="0">
              <a:solidFill>
                <a:prstClr val="black">
                  <a:tint val="75000"/>
                </a:prstClr>
              </a:solidFill>
            </a:endParaRPr>
          </a:p>
        </p:txBody>
      </p:sp>
      <p:sp>
        <p:nvSpPr>
          <p:cNvPr id="8" name="Rectangle 7"/>
          <p:cNvSpPr/>
          <p:nvPr/>
        </p:nvSpPr>
        <p:spPr>
          <a:xfrm>
            <a:off x="8391525" y="6233580"/>
            <a:ext cx="752475" cy="624419"/>
          </a:xfrm>
          <a:prstGeom prst="rect">
            <a:avLst/>
          </a:prstGeom>
          <a:solidFill>
            <a:srgbClr val="15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 y="607920"/>
            <a:ext cx="3688080" cy="2074545"/>
          </a:xfrm>
          <a:prstGeom prst="rect">
            <a:avLst/>
          </a:prstGeom>
        </p:spPr>
      </p:pic>
    </p:spTree>
    <p:extLst>
      <p:ext uri="{BB962C8B-B14F-4D97-AF65-F5344CB8AC3E}">
        <p14:creationId xmlns:p14="http://schemas.microsoft.com/office/powerpoint/2010/main" val="12177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0040" y="1661625"/>
            <a:ext cx="5013960" cy="4140836"/>
          </a:xfrm>
        </p:spPr>
        <p:txBody>
          <a:bodyPr>
            <a:noAutofit/>
          </a:bodyPr>
          <a:lstStyle/>
          <a:p>
            <a:pPr marL="0" indent="0">
              <a:buNone/>
            </a:pPr>
            <a:r>
              <a:rPr lang="el-GR" sz="2000" dirty="0" smtClean="0"/>
              <a:t>Έτσι οι γονείς μπορούν να διαχειρίζονται και</a:t>
            </a:r>
            <a:r>
              <a:rPr lang="en-US" sz="2000" dirty="0" smtClean="0"/>
              <a:t> </a:t>
            </a:r>
            <a:r>
              <a:rPr lang="el-GR" sz="2000" dirty="0" smtClean="0"/>
              <a:t>να εποπτεύουν από απόσταση τη δραστηριότητα του παιδιού τους σε φορητούς υπολογιστές, κινητά</a:t>
            </a:r>
            <a:r>
              <a:rPr lang="en-US" sz="2000" dirty="0" smtClean="0"/>
              <a:t> </a:t>
            </a:r>
            <a:r>
              <a:rPr lang="el-GR" sz="2000" dirty="0" smtClean="0"/>
              <a:t>και </a:t>
            </a:r>
            <a:r>
              <a:rPr lang="el-GR" sz="2000" dirty="0" err="1" smtClean="0"/>
              <a:t>tablet</a:t>
            </a:r>
            <a:r>
              <a:rPr lang="el-GR" sz="2000" dirty="0" smtClean="0"/>
              <a:t> που έχουν λειτουργικό σύστημα </a:t>
            </a:r>
            <a:r>
              <a:rPr lang="el-GR" sz="2000" dirty="0" err="1" smtClean="0"/>
              <a:t>Android</a:t>
            </a:r>
            <a:r>
              <a:rPr lang="el-GR" sz="2000" dirty="0" smtClean="0"/>
              <a:t> (</a:t>
            </a:r>
            <a:r>
              <a:rPr lang="el-GR" sz="2000" dirty="0" err="1" smtClean="0"/>
              <a:t>Android</a:t>
            </a:r>
            <a:r>
              <a:rPr lang="el-GR" sz="2000" dirty="0" smtClean="0"/>
              <a:t> 5.1 ή νεότερη έκδοση) αλλά και iPhone</a:t>
            </a:r>
            <a:r>
              <a:rPr lang="en-US" sz="2000" dirty="0" smtClean="0"/>
              <a:t> </a:t>
            </a:r>
            <a:r>
              <a:rPr lang="el-GR" sz="2000" dirty="0" smtClean="0"/>
              <a:t>(iOS9 ή νεότερη έκδοση).</a:t>
            </a:r>
            <a:endParaRPr lang="en-US" sz="2000" dirty="0" smtClean="0"/>
          </a:p>
          <a:p>
            <a:pPr marL="0" indent="0">
              <a:buNone/>
            </a:pPr>
            <a:endParaRPr lang="en-US" sz="2000" dirty="0" smtClean="0"/>
          </a:p>
          <a:p>
            <a:pPr marL="0" indent="0">
              <a:buNone/>
            </a:pPr>
            <a:r>
              <a:rPr lang="el-GR" sz="2000" dirty="0" smtClean="0"/>
              <a:t>Οι γονικοί έλεγχοι</a:t>
            </a:r>
            <a:r>
              <a:rPr lang="en-US" sz="2000" dirty="0" smtClean="0"/>
              <a:t> </a:t>
            </a:r>
            <a:r>
              <a:rPr lang="el-GR" sz="2000" dirty="0" smtClean="0"/>
              <a:t>ισχύουν μόνο για λογαριασμούς </a:t>
            </a:r>
            <a:r>
              <a:rPr lang="el-GR" sz="2000" dirty="0" err="1" smtClean="0"/>
              <a:t>Google</a:t>
            </a:r>
            <a:r>
              <a:rPr lang="el-GR" sz="2000" dirty="0" smtClean="0"/>
              <a:t> που ανήκουν σε χρήστες κάτω από μια συγκεκριμένη ηλικία</a:t>
            </a:r>
            <a:r>
              <a:rPr lang="en-US" sz="2000" dirty="0" smtClean="0"/>
              <a:t> </a:t>
            </a:r>
            <a:r>
              <a:rPr lang="el-GR" sz="2000" dirty="0" smtClean="0"/>
              <a:t>(ανάλογα με τη χώρα και τη νομοθεσία της) ενώ η </a:t>
            </a:r>
            <a:r>
              <a:rPr lang="el-GR" sz="2000" dirty="0" err="1" smtClean="0"/>
              <a:t>Google</a:t>
            </a:r>
            <a:r>
              <a:rPr lang="el-GR" sz="2000" dirty="0" smtClean="0"/>
              <a:t> επιτρέπει σε παιδιά μεγαλύτερα από μια</a:t>
            </a:r>
            <a:r>
              <a:rPr lang="en-US" sz="2000" dirty="0" smtClean="0"/>
              <a:t> </a:t>
            </a:r>
            <a:r>
              <a:rPr lang="el-GR" sz="2000" dirty="0" smtClean="0"/>
              <a:t>συγκεκριμένη ηλικία να εξαιρεθούν από τους γονικούς ελέγχους</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11</a:t>
            </a:fld>
            <a:endParaRPr lang="en-GB"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 y="1580354"/>
            <a:ext cx="3195388" cy="4447065"/>
          </a:xfrm>
          <a:prstGeom prst="rect">
            <a:avLst/>
          </a:prstGeom>
        </p:spPr>
      </p:pic>
      <p:sp>
        <p:nvSpPr>
          <p:cNvPr id="8" name="TextBox 7"/>
          <p:cNvSpPr txBox="1"/>
          <p:nvPr/>
        </p:nvSpPr>
        <p:spPr>
          <a:xfrm>
            <a:off x="251460" y="575753"/>
            <a:ext cx="9250680" cy="707886"/>
          </a:xfrm>
          <a:prstGeom prst="rect">
            <a:avLst/>
          </a:prstGeom>
          <a:noFill/>
        </p:spPr>
        <p:txBody>
          <a:bodyPr wrap="square" rtlCol="0">
            <a:spAutoFit/>
          </a:bodyPr>
          <a:lstStyle/>
          <a:p>
            <a:r>
              <a:rPr lang="el-GR" sz="2000" dirty="0">
                <a:solidFill>
                  <a:schemeClr val="tx2"/>
                </a:solidFill>
              </a:rPr>
              <a:t>Το </a:t>
            </a:r>
            <a:r>
              <a:rPr lang="el-GR" sz="2000" b="1" dirty="0" err="1">
                <a:solidFill>
                  <a:schemeClr val="tx2"/>
                </a:solidFill>
                <a:effectLst>
                  <a:outerShdw blurRad="38100" dist="38100" dir="2700000" algn="tl">
                    <a:srgbClr val="000000">
                      <a:alpha val="43137"/>
                    </a:srgbClr>
                  </a:outerShdw>
                </a:effectLst>
              </a:rPr>
              <a:t>Google</a:t>
            </a:r>
            <a:r>
              <a:rPr lang="el-GR" sz="2000" b="1" dirty="0">
                <a:solidFill>
                  <a:schemeClr val="tx2"/>
                </a:solidFill>
                <a:effectLst>
                  <a:outerShdw blurRad="38100" dist="38100" dir="2700000" algn="tl">
                    <a:srgbClr val="000000">
                      <a:alpha val="43137"/>
                    </a:srgbClr>
                  </a:outerShdw>
                </a:effectLst>
              </a:rPr>
              <a:t> </a:t>
            </a:r>
            <a:r>
              <a:rPr lang="el-GR" sz="2000" b="1" dirty="0" err="1">
                <a:solidFill>
                  <a:schemeClr val="tx2"/>
                </a:solidFill>
                <a:effectLst>
                  <a:outerShdw blurRad="38100" dist="38100" dir="2700000" algn="tl">
                    <a:srgbClr val="000000">
                      <a:alpha val="43137"/>
                    </a:srgbClr>
                  </a:outerShdw>
                </a:effectLst>
              </a:rPr>
              <a:t>Family</a:t>
            </a:r>
            <a:r>
              <a:rPr lang="el-GR" sz="2000" b="1" dirty="0">
                <a:solidFill>
                  <a:schemeClr val="tx2"/>
                </a:solidFill>
                <a:effectLst>
                  <a:outerShdw blurRad="38100" dist="38100" dir="2700000" algn="tl">
                    <a:srgbClr val="000000">
                      <a:alpha val="43137"/>
                    </a:srgbClr>
                  </a:outerShdw>
                </a:effectLst>
              </a:rPr>
              <a:t> </a:t>
            </a:r>
            <a:r>
              <a:rPr lang="el-GR" sz="2000" b="1" dirty="0" err="1">
                <a:solidFill>
                  <a:schemeClr val="tx2"/>
                </a:solidFill>
                <a:effectLst>
                  <a:outerShdw blurRad="38100" dist="38100" dir="2700000" algn="tl">
                    <a:srgbClr val="000000">
                      <a:alpha val="43137"/>
                    </a:srgbClr>
                  </a:outerShdw>
                </a:effectLst>
              </a:rPr>
              <a:t>Link</a:t>
            </a:r>
            <a:r>
              <a:rPr lang="el-GR" sz="2000" b="1" dirty="0">
                <a:solidFill>
                  <a:schemeClr val="tx2"/>
                </a:solidFill>
                <a:effectLst>
                  <a:outerShdw blurRad="38100" dist="38100" dir="2700000" algn="tl">
                    <a:srgbClr val="000000">
                      <a:alpha val="43137"/>
                    </a:srgbClr>
                  </a:outerShdw>
                </a:effectLst>
              </a:rPr>
              <a:t> </a:t>
            </a:r>
            <a:r>
              <a:rPr lang="el-GR" sz="2000" dirty="0">
                <a:solidFill>
                  <a:schemeClr val="tx2"/>
                </a:solidFill>
              </a:rPr>
              <a:t>είναι μια εφαρμογή γονικού ελέγχου της </a:t>
            </a:r>
            <a:r>
              <a:rPr lang="el-GR" sz="2000" dirty="0" err="1">
                <a:solidFill>
                  <a:schemeClr val="tx2"/>
                </a:solidFill>
              </a:rPr>
              <a:t>Google</a:t>
            </a:r>
            <a:r>
              <a:rPr lang="el-GR" sz="2000" dirty="0">
                <a:solidFill>
                  <a:schemeClr val="tx2"/>
                </a:solidFill>
              </a:rPr>
              <a:t>, που ενσωματώνει </a:t>
            </a:r>
            <a:r>
              <a:rPr lang="el-GR" sz="2000" dirty="0" err="1">
                <a:solidFill>
                  <a:schemeClr val="tx2"/>
                </a:solidFill>
              </a:rPr>
              <a:t>λειτουργίεςπεριορισμού</a:t>
            </a:r>
            <a:r>
              <a:rPr lang="el-GR" sz="2000" dirty="0">
                <a:solidFill>
                  <a:schemeClr val="tx2"/>
                </a:solidFill>
              </a:rPr>
              <a:t> χρόνου οθόνης και διαχείρισης εφαρμογών</a:t>
            </a:r>
            <a:r>
              <a:rPr lang="el-GR" sz="2000" dirty="0"/>
              <a:t>.</a:t>
            </a:r>
          </a:p>
        </p:txBody>
      </p:sp>
      <p:sp>
        <p:nvSpPr>
          <p:cNvPr id="9" name="Right Arrow 8"/>
          <p:cNvSpPr/>
          <p:nvPr/>
        </p:nvSpPr>
        <p:spPr>
          <a:xfrm>
            <a:off x="3863340" y="1767840"/>
            <a:ext cx="327660" cy="28956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843498" y="4153944"/>
            <a:ext cx="347502" cy="329213"/>
          </a:xfrm>
          <a:prstGeom prst="rect">
            <a:avLst/>
          </a:prstGeom>
        </p:spPr>
      </p:pic>
    </p:spTree>
    <p:extLst>
      <p:ext uri="{BB962C8B-B14F-4D97-AF65-F5344CB8AC3E}">
        <p14:creationId xmlns:p14="http://schemas.microsoft.com/office/powerpoint/2010/main" val="30238871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Social Media Networks</a:t>
            </a:r>
          </a:p>
        </p:txBody>
      </p:sp>
      <p:sp>
        <p:nvSpPr>
          <p:cNvPr id="4" name="Slide Number Placeholder 3"/>
          <p:cNvSpPr>
            <a:spLocks noGrp="1"/>
          </p:cNvSpPr>
          <p:nvPr>
            <p:ph type="sldNum" sz="quarter" idx="12"/>
          </p:nvPr>
        </p:nvSpPr>
        <p:spPr/>
        <p:txBody>
          <a:bodyPr/>
          <a:lstStyle/>
          <a:p>
            <a:fld id="{615CEDE7-6E4D-4068-BBEE-DAA1B27CDCAF}" type="slidenum">
              <a:rPr lang="en-GB" smtClean="0"/>
              <a:pPr/>
              <a:t>12</a:t>
            </a:fld>
            <a:endParaRPr lang="en-GB"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2739" y="1544181"/>
            <a:ext cx="6698522" cy="4554995"/>
          </a:xfrm>
        </p:spPr>
      </p:pic>
    </p:spTree>
    <p:extLst>
      <p:ext uri="{BB962C8B-B14F-4D97-AF65-F5344CB8AC3E}">
        <p14:creationId xmlns:p14="http://schemas.microsoft.com/office/powerpoint/2010/main" val="173343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59" y="581025"/>
            <a:ext cx="5758436" cy="5609592"/>
          </a:xfrm>
          <a:prstGeom prst="rect">
            <a:avLst/>
          </a:prstGeom>
        </p:spPr>
      </p:pic>
      <p:sp>
        <p:nvSpPr>
          <p:cNvPr id="2" name="Title 1"/>
          <p:cNvSpPr>
            <a:spLocks noGrp="1"/>
          </p:cNvSpPr>
          <p:nvPr>
            <p:ph type="title"/>
          </p:nvPr>
        </p:nvSpPr>
        <p:spPr>
          <a:xfrm>
            <a:off x="2903220" y="581025"/>
            <a:ext cx="6576060" cy="1252539"/>
          </a:xfrm>
        </p:spPr>
        <p:txBody>
          <a:bodyPr>
            <a:normAutofit/>
          </a:bodyPr>
          <a:lstStyle/>
          <a:p>
            <a:pPr algn="ctr"/>
            <a:r>
              <a:rPr lang="el-GR" sz="32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Ηλικία γονικής συναίνεσης </a:t>
            </a:r>
            <a:endPar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478780" y="2209800"/>
            <a:ext cx="3337560" cy="2857500"/>
          </a:xfrm>
        </p:spPr>
        <p:txBody>
          <a:bodyPr>
            <a:normAutofit/>
          </a:bodyPr>
          <a:lstStyle/>
          <a:p>
            <a:r>
              <a:rPr lang="el-GR" dirty="0" smtClean="0">
                <a:solidFill>
                  <a:schemeClr val="accent1">
                    <a:lumMod val="50000"/>
                  </a:schemeClr>
                </a:solidFill>
              </a:rPr>
              <a:t>Στην Ελλάδα ως ηλικία γονικής συναίνεσης έχει οριστεί το 15</a:t>
            </a:r>
            <a:r>
              <a:rPr lang="el-GR" baseline="30000" dirty="0" smtClean="0">
                <a:solidFill>
                  <a:schemeClr val="accent1">
                    <a:lumMod val="50000"/>
                  </a:schemeClr>
                </a:solidFill>
              </a:rPr>
              <a:t>ο</a:t>
            </a:r>
            <a:r>
              <a:rPr lang="el-GR" dirty="0" smtClean="0">
                <a:solidFill>
                  <a:schemeClr val="accent1">
                    <a:lumMod val="50000"/>
                  </a:schemeClr>
                </a:solidFill>
              </a:rPr>
              <a:t> έτος. </a:t>
            </a:r>
            <a:endParaRPr lang="en-US"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13</a:t>
            </a:fld>
            <a:endParaRPr lang="en-GB" dirty="0"/>
          </a:p>
        </p:txBody>
      </p:sp>
    </p:spTree>
    <p:extLst>
      <p:ext uri="{BB962C8B-B14F-4D97-AF65-F5344CB8AC3E}">
        <p14:creationId xmlns:p14="http://schemas.microsoft.com/office/powerpoint/2010/main" val="18193292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7" name="Chart 16">
            <a:extLst>
              <a:ext uri="{FF2B5EF4-FFF2-40B4-BE49-F238E27FC236}">
                <a16:creationId xmlns="" xmlns:a16="http://schemas.microsoft.com/office/drawing/2014/main" id="{470D4175-5940-4A02-983C-1C323C4CE216}"/>
              </a:ext>
            </a:extLst>
          </p:cNvPr>
          <p:cNvGraphicFramePr/>
          <p:nvPr>
            <p:extLst/>
          </p:nvPr>
        </p:nvGraphicFramePr>
        <p:xfrm>
          <a:off x="2656236" y="2146482"/>
          <a:ext cx="3831530" cy="2554354"/>
        </p:xfrm>
        <a:graphic>
          <a:graphicData uri="http://schemas.openxmlformats.org/drawingml/2006/chart">
            <c:chart xmlns:c="http://schemas.openxmlformats.org/drawingml/2006/chart" xmlns:r="http://schemas.openxmlformats.org/officeDocument/2006/relationships" r:id="rId2"/>
          </a:graphicData>
        </a:graphic>
      </p:graphicFrame>
      <p:sp>
        <p:nvSpPr>
          <p:cNvPr id="18" name="Oval 17">
            <a:extLst>
              <a:ext uri="{FF2B5EF4-FFF2-40B4-BE49-F238E27FC236}">
                <a16:creationId xmlns="" xmlns:a16="http://schemas.microsoft.com/office/drawing/2014/main" id="{7F219181-196C-4547-BCE0-6BBCC218A09B}"/>
              </a:ext>
            </a:extLst>
          </p:cNvPr>
          <p:cNvSpPr/>
          <p:nvPr/>
        </p:nvSpPr>
        <p:spPr>
          <a:xfrm>
            <a:off x="3938588" y="2790246"/>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29" name="Group 28">
            <a:extLst>
              <a:ext uri="{FF2B5EF4-FFF2-40B4-BE49-F238E27FC236}">
                <a16:creationId xmlns="" xmlns:a16="http://schemas.microsoft.com/office/drawing/2014/main" id="{F65EBFB6-4A2D-49C8-B6BB-7BB8EAEFBA45}"/>
              </a:ext>
            </a:extLst>
          </p:cNvPr>
          <p:cNvGrpSpPr/>
          <p:nvPr/>
        </p:nvGrpSpPr>
        <p:grpSpPr>
          <a:xfrm>
            <a:off x="262635" y="4703437"/>
            <a:ext cx="4836565" cy="669728"/>
            <a:chOff x="419104" y="5256669"/>
            <a:chExt cx="6448753" cy="892970"/>
          </a:xfrm>
        </p:grpSpPr>
        <p:grpSp>
          <p:nvGrpSpPr>
            <p:cNvPr id="28" name="Group 27">
              <a:extLst>
                <a:ext uri="{FF2B5EF4-FFF2-40B4-BE49-F238E27FC236}">
                  <a16:creationId xmlns="" xmlns:a16="http://schemas.microsoft.com/office/drawing/2014/main" id="{D1CEA81D-0538-4137-9B23-7C7ED6D55C4A}"/>
                </a:ext>
              </a:extLst>
            </p:cNvPr>
            <p:cNvGrpSpPr/>
            <p:nvPr/>
          </p:nvGrpSpPr>
          <p:grpSpPr>
            <a:xfrm>
              <a:off x="419104" y="5256669"/>
              <a:ext cx="2370570" cy="892970"/>
              <a:chOff x="419104" y="5256669"/>
              <a:chExt cx="2370570" cy="892970"/>
            </a:xfrm>
          </p:grpSpPr>
          <p:sp>
            <p:nvSpPr>
              <p:cNvPr id="19" name="Rectangle 18">
                <a:extLst>
                  <a:ext uri="{FF2B5EF4-FFF2-40B4-BE49-F238E27FC236}">
                    <a16:creationId xmlns="" xmlns:a16="http://schemas.microsoft.com/office/drawing/2014/main" id="{EA0CAD14-C1DB-4FB2-8870-2524ADF93B39}"/>
                  </a:ext>
                </a:extLst>
              </p:cNvPr>
              <p:cNvSpPr/>
              <p:nvPr/>
            </p:nvSpPr>
            <p:spPr>
              <a:xfrm>
                <a:off x="419104" y="5256669"/>
                <a:ext cx="102489" cy="892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 name="Rectangle 20">
                <a:extLst>
                  <a:ext uri="{FF2B5EF4-FFF2-40B4-BE49-F238E27FC236}">
                    <a16:creationId xmlns="" xmlns:a16="http://schemas.microsoft.com/office/drawing/2014/main" id="{44790616-2A21-43F7-89FA-D548631A94F2}"/>
                  </a:ext>
                </a:extLst>
              </p:cNvPr>
              <p:cNvSpPr/>
              <p:nvPr/>
            </p:nvSpPr>
            <p:spPr>
              <a:xfrm>
                <a:off x="668461" y="5271749"/>
                <a:ext cx="2121213" cy="738663"/>
              </a:xfrm>
              <a:prstGeom prst="rect">
                <a:avLst/>
              </a:prstGeom>
            </p:spPr>
            <p:txBody>
              <a:bodyPr wrap="square" lIns="0" tIns="0" rIns="0" bIns="0" anchor="ctr">
                <a:spAutoFit/>
              </a:bodyPr>
              <a:lstStyle/>
              <a:p>
                <a:r>
                  <a:rPr lang="en-US" b="1" dirty="0">
                    <a:solidFill>
                      <a:prstClr val="black"/>
                    </a:solidFill>
                  </a:rPr>
                  <a:t>41%</a:t>
                </a:r>
                <a:r>
                  <a:rPr lang="en-US" dirty="0">
                    <a:solidFill>
                      <a:prstClr val="black"/>
                    </a:solidFill>
                  </a:rPr>
                  <a:t> </a:t>
                </a:r>
                <a:r>
                  <a:rPr lang="el-GR" dirty="0">
                    <a:solidFill>
                      <a:prstClr val="black"/>
                    </a:solidFill>
                  </a:rPr>
                  <a:t>δηλώνει ηλικία 7-8 ετών</a:t>
                </a:r>
                <a:endParaRPr lang="en-US" dirty="0">
                  <a:solidFill>
                    <a:prstClr val="black"/>
                  </a:solidFill>
                </a:endParaRPr>
              </a:p>
            </p:txBody>
          </p:sp>
        </p:grpSp>
        <p:sp>
          <p:nvSpPr>
            <p:cNvPr id="22" name="Rectangle 21">
              <a:extLst>
                <a:ext uri="{FF2B5EF4-FFF2-40B4-BE49-F238E27FC236}">
                  <a16:creationId xmlns="" xmlns:a16="http://schemas.microsoft.com/office/drawing/2014/main" id="{D85EC427-1A11-4B5B-A8E6-06E1EE6D2916}"/>
                </a:ext>
              </a:extLst>
            </p:cNvPr>
            <p:cNvSpPr/>
            <p:nvPr/>
          </p:nvSpPr>
          <p:spPr>
            <a:xfrm>
              <a:off x="3655297" y="5256669"/>
              <a:ext cx="102489" cy="8929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a:extLst>
                <a:ext uri="{FF2B5EF4-FFF2-40B4-BE49-F238E27FC236}">
                  <a16:creationId xmlns="" xmlns:a16="http://schemas.microsoft.com/office/drawing/2014/main" id="{1C8CDDF5-60CF-4DEC-B7C4-8C8570B9E6D8}"/>
                </a:ext>
              </a:extLst>
            </p:cNvPr>
            <p:cNvSpPr/>
            <p:nvPr/>
          </p:nvSpPr>
          <p:spPr>
            <a:xfrm>
              <a:off x="6765368" y="5256669"/>
              <a:ext cx="102489" cy="8929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4" name="Rectangle 3"/>
          <p:cNvSpPr/>
          <p:nvPr/>
        </p:nvSpPr>
        <p:spPr>
          <a:xfrm>
            <a:off x="1857119" y="1848269"/>
            <a:ext cx="5429763" cy="461665"/>
          </a:xfrm>
          <a:prstGeom prst="rect">
            <a:avLst/>
          </a:prstGeom>
        </p:spPr>
        <p:txBody>
          <a:bodyPr wrap="square">
            <a:spAutoFit/>
          </a:bodyPr>
          <a:lstStyle/>
          <a:p>
            <a:r>
              <a:rPr lang="el-GR" sz="2400" dirty="0">
                <a:solidFill>
                  <a:prstClr val="black"/>
                </a:solidFill>
              </a:rPr>
              <a:t>Πότε ξεκίνησες να μπαίνεις στο διαδίκτυο;</a:t>
            </a:r>
          </a:p>
        </p:txBody>
      </p:sp>
      <p:sp>
        <p:nvSpPr>
          <p:cNvPr id="5" name="AutoShape 2" descr="ÎÏÎ¿ÏÎ­Î»ÎµÏÎ¼Î± ÎµÎ¹ÎºÏÎ½Î±Ï Î³Î¹Î± Child Icon"/>
          <p:cNvSpPr>
            <a:spLocks noChangeAspect="1" noChangeArrowheads="1"/>
          </p:cNvSpPr>
          <p:nvPr/>
        </p:nvSpPr>
        <p:spPr bwMode="auto">
          <a:xfrm>
            <a:off x="6476804" y="3065415"/>
            <a:ext cx="178444" cy="1784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l-GR" sz="1350">
              <a:solidFill>
                <a:prstClr val="black"/>
              </a:solidFill>
            </a:endParaRPr>
          </a:p>
        </p:txBody>
      </p:sp>
      <p:pic>
        <p:nvPicPr>
          <p:cNvPr id="1028" name="Picture 4" descr="48 children icon packs - Vector icon packs - SVG, PSD, PNG, EP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083" y="2988849"/>
            <a:ext cx="852352" cy="852352"/>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 xmlns:a16="http://schemas.microsoft.com/office/drawing/2014/main" id="{1C8CDDF5-60CF-4DEC-B7C4-8C8570B9E6D8}"/>
              </a:ext>
            </a:extLst>
          </p:cNvPr>
          <p:cNvSpPr/>
          <p:nvPr/>
        </p:nvSpPr>
        <p:spPr>
          <a:xfrm>
            <a:off x="7075799" y="4711316"/>
            <a:ext cx="76867" cy="66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a:extLst>
              <a:ext uri="{FF2B5EF4-FFF2-40B4-BE49-F238E27FC236}">
                <a16:creationId xmlns="" xmlns:a16="http://schemas.microsoft.com/office/drawing/2014/main" id="{44790616-2A21-43F7-89FA-D548631A94F2}"/>
              </a:ext>
            </a:extLst>
          </p:cNvPr>
          <p:cNvSpPr/>
          <p:nvPr/>
        </p:nvSpPr>
        <p:spPr>
          <a:xfrm>
            <a:off x="2900371" y="4761302"/>
            <a:ext cx="1590910" cy="553998"/>
          </a:xfrm>
          <a:prstGeom prst="rect">
            <a:avLst/>
          </a:prstGeom>
        </p:spPr>
        <p:txBody>
          <a:bodyPr wrap="square" lIns="0" tIns="0" rIns="0" bIns="0" anchor="ctr">
            <a:spAutoFit/>
          </a:bodyPr>
          <a:lstStyle/>
          <a:p>
            <a:r>
              <a:rPr lang="el-GR" b="1" dirty="0">
                <a:solidFill>
                  <a:prstClr val="black"/>
                </a:solidFill>
              </a:rPr>
              <a:t>26</a:t>
            </a:r>
            <a:r>
              <a:rPr lang="en-US" b="1" dirty="0">
                <a:solidFill>
                  <a:prstClr val="black"/>
                </a:solidFill>
              </a:rPr>
              <a:t>% </a:t>
            </a:r>
            <a:r>
              <a:rPr lang="el-GR" dirty="0">
                <a:solidFill>
                  <a:prstClr val="black"/>
                </a:solidFill>
              </a:rPr>
              <a:t>δηλώνει ηλικία 9-10 ετών</a:t>
            </a:r>
            <a:endParaRPr lang="en-US" dirty="0">
              <a:solidFill>
                <a:prstClr val="black"/>
              </a:solidFill>
            </a:endParaRPr>
          </a:p>
        </p:txBody>
      </p:sp>
      <p:sp>
        <p:nvSpPr>
          <p:cNvPr id="37" name="Rectangle 36">
            <a:extLst>
              <a:ext uri="{FF2B5EF4-FFF2-40B4-BE49-F238E27FC236}">
                <a16:creationId xmlns="" xmlns:a16="http://schemas.microsoft.com/office/drawing/2014/main" id="{44790616-2A21-43F7-89FA-D548631A94F2}"/>
              </a:ext>
            </a:extLst>
          </p:cNvPr>
          <p:cNvSpPr/>
          <p:nvPr/>
        </p:nvSpPr>
        <p:spPr>
          <a:xfrm>
            <a:off x="5185609" y="4761302"/>
            <a:ext cx="1590910" cy="553998"/>
          </a:xfrm>
          <a:prstGeom prst="rect">
            <a:avLst/>
          </a:prstGeom>
        </p:spPr>
        <p:txBody>
          <a:bodyPr wrap="square" lIns="0" tIns="0" rIns="0" bIns="0" anchor="ctr">
            <a:spAutoFit/>
          </a:bodyPr>
          <a:lstStyle/>
          <a:p>
            <a:r>
              <a:rPr lang="el-GR" b="1" dirty="0">
                <a:solidFill>
                  <a:prstClr val="black"/>
                </a:solidFill>
              </a:rPr>
              <a:t>20</a:t>
            </a:r>
            <a:r>
              <a:rPr lang="en-US" b="1" dirty="0">
                <a:solidFill>
                  <a:prstClr val="black"/>
                </a:solidFill>
              </a:rPr>
              <a:t>% </a:t>
            </a:r>
            <a:r>
              <a:rPr lang="el-GR" dirty="0">
                <a:solidFill>
                  <a:prstClr val="black"/>
                </a:solidFill>
              </a:rPr>
              <a:t>δηλώνει ηλικία 4-6 ετών</a:t>
            </a:r>
            <a:endParaRPr lang="en-US" dirty="0">
              <a:solidFill>
                <a:prstClr val="black"/>
              </a:solidFill>
            </a:endParaRPr>
          </a:p>
        </p:txBody>
      </p:sp>
      <p:sp>
        <p:nvSpPr>
          <p:cNvPr id="38" name="Rectangle 37">
            <a:extLst>
              <a:ext uri="{FF2B5EF4-FFF2-40B4-BE49-F238E27FC236}">
                <a16:creationId xmlns="" xmlns:a16="http://schemas.microsoft.com/office/drawing/2014/main" id="{44790616-2A21-43F7-89FA-D548631A94F2}"/>
              </a:ext>
            </a:extLst>
          </p:cNvPr>
          <p:cNvSpPr/>
          <p:nvPr/>
        </p:nvSpPr>
        <p:spPr>
          <a:xfrm>
            <a:off x="7209601" y="4761302"/>
            <a:ext cx="1686089" cy="553998"/>
          </a:xfrm>
          <a:prstGeom prst="rect">
            <a:avLst/>
          </a:prstGeom>
        </p:spPr>
        <p:txBody>
          <a:bodyPr wrap="square" lIns="0" tIns="0" rIns="0" bIns="0" anchor="ctr">
            <a:spAutoFit/>
          </a:bodyPr>
          <a:lstStyle/>
          <a:p>
            <a:r>
              <a:rPr lang="el-GR" b="1" dirty="0">
                <a:solidFill>
                  <a:prstClr val="black"/>
                </a:solidFill>
              </a:rPr>
              <a:t>12</a:t>
            </a:r>
            <a:r>
              <a:rPr lang="en-US" b="1" dirty="0">
                <a:solidFill>
                  <a:prstClr val="black"/>
                </a:solidFill>
              </a:rPr>
              <a:t>% </a:t>
            </a:r>
            <a:r>
              <a:rPr lang="el-GR" dirty="0">
                <a:solidFill>
                  <a:prstClr val="black"/>
                </a:solidFill>
              </a:rPr>
              <a:t>δηλώνει ηλικία 11-12 ετών</a:t>
            </a:r>
            <a:endParaRPr lang="en-US" dirty="0">
              <a:solidFill>
                <a:prstClr val="black"/>
              </a:solidFill>
            </a:endParaRPr>
          </a:p>
        </p:txBody>
      </p:sp>
      <p:sp>
        <p:nvSpPr>
          <p:cNvPr id="40" name="Rectangle 39">
            <a:extLst>
              <a:ext uri="{FF2B5EF4-FFF2-40B4-BE49-F238E27FC236}">
                <a16:creationId xmlns="" xmlns:a16="http://schemas.microsoft.com/office/drawing/2014/main" id="{08C15872-DC75-4611-BC78-4D9DCB0C6305}"/>
              </a:ext>
            </a:extLst>
          </p:cNvPr>
          <p:cNvSpPr/>
          <p:nvPr/>
        </p:nvSpPr>
        <p:spPr>
          <a:xfrm>
            <a:off x="0" y="857250"/>
            <a:ext cx="9144000" cy="1057275"/>
          </a:xfrm>
          <a:prstGeom prst="rect">
            <a:avLst/>
          </a:prstGeom>
          <a:pattFill prst="dash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TextBox 40">
            <a:extLst>
              <a:ext uri="{FF2B5EF4-FFF2-40B4-BE49-F238E27FC236}">
                <a16:creationId xmlns="" xmlns:a16="http://schemas.microsoft.com/office/drawing/2014/main" id="{385FB431-7B14-4614-BB3B-FA17C1F6C41E}"/>
              </a:ext>
            </a:extLst>
          </p:cNvPr>
          <p:cNvSpPr txBox="1"/>
          <p:nvPr/>
        </p:nvSpPr>
        <p:spPr>
          <a:xfrm>
            <a:off x="528638" y="960904"/>
            <a:ext cx="8086725" cy="415498"/>
          </a:xfrm>
          <a:prstGeom prst="rect">
            <a:avLst/>
          </a:prstGeom>
          <a:noFill/>
        </p:spPr>
        <p:txBody>
          <a:bodyPr wrap="square" lIns="0" tIns="0" rIns="0" bIns="0" rtlCol="0" anchor="t">
            <a:spAutoFit/>
          </a:bodyPr>
          <a:lstStyle/>
          <a:p>
            <a:pPr algn="ctr"/>
            <a:r>
              <a:rPr lang="el-GR" sz="2700" b="1" dirty="0">
                <a:solidFill>
                  <a:srgbClr val="13A183"/>
                </a:solidFill>
              </a:rPr>
              <a:t>ΕΡΕΥΝΑ ΕΛΛΗΝΙΚΟΥ ΚΕΝΤΡΟΥ ΑΣΦΑΛΟΥΣ ΔΙΑΔΙΚΤΥΟΥ – ΙΤΕ</a:t>
            </a:r>
          </a:p>
        </p:txBody>
      </p:sp>
    </p:spTree>
    <p:extLst>
      <p:ext uri="{BB962C8B-B14F-4D97-AF65-F5344CB8AC3E}">
        <p14:creationId xmlns:p14="http://schemas.microsoft.com/office/powerpoint/2010/main" val="171724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08C15872-DC75-4611-BC78-4D9DCB0C6305}"/>
              </a:ext>
            </a:extLst>
          </p:cNvPr>
          <p:cNvSpPr/>
          <p:nvPr/>
        </p:nvSpPr>
        <p:spPr>
          <a:xfrm>
            <a:off x="0" y="857250"/>
            <a:ext cx="9144000" cy="1057275"/>
          </a:xfrm>
          <a:prstGeom prst="rect">
            <a:avLst/>
          </a:prstGeom>
          <a:pattFill prst="dash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Slide Number Placeholder 2">
            <a:extLst>
              <a:ext uri="{FF2B5EF4-FFF2-40B4-BE49-F238E27FC236}">
                <a16:creationId xmlns="" xmlns:a16="http://schemas.microsoft.com/office/drawing/2014/main" id="{9735B2E0-DF79-42DF-BC66-6C38E2AA21A8}"/>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15</a:t>
            </a:fld>
            <a:endParaRPr lang="en-US" dirty="0">
              <a:solidFill>
                <a:prstClr val="black">
                  <a:tint val="75000"/>
                </a:prstClr>
              </a:solidFill>
            </a:endParaRPr>
          </a:p>
        </p:txBody>
      </p:sp>
      <p:graphicFrame>
        <p:nvGraphicFramePr>
          <p:cNvPr id="31" name="Chart 30">
            <a:extLst>
              <a:ext uri="{FF2B5EF4-FFF2-40B4-BE49-F238E27FC236}">
                <a16:creationId xmlns="" xmlns:a16="http://schemas.microsoft.com/office/drawing/2014/main" id="{CFC7D823-8785-4952-985D-7EE60DFBF76B}"/>
              </a:ext>
            </a:extLst>
          </p:cNvPr>
          <p:cNvGraphicFramePr/>
          <p:nvPr>
            <p:extLst/>
          </p:nvPr>
        </p:nvGraphicFramePr>
        <p:xfrm>
          <a:off x="628651" y="2298525"/>
          <a:ext cx="3831530" cy="2554354"/>
        </p:xfrm>
        <a:graphic>
          <a:graphicData uri="http://schemas.openxmlformats.org/drawingml/2006/chart">
            <c:chart xmlns:c="http://schemas.openxmlformats.org/drawingml/2006/chart" xmlns:r="http://schemas.openxmlformats.org/officeDocument/2006/relationships" r:id="rId2"/>
          </a:graphicData>
        </a:graphic>
      </p:graphicFrame>
      <p:sp>
        <p:nvSpPr>
          <p:cNvPr id="32" name="Oval 31">
            <a:extLst>
              <a:ext uri="{FF2B5EF4-FFF2-40B4-BE49-F238E27FC236}">
                <a16:creationId xmlns="" xmlns:a16="http://schemas.microsoft.com/office/drawing/2014/main" id="{46695AE7-90E4-4A1E-8878-FAB625DBEC7F}"/>
              </a:ext>
            </a:extLst>
          </p:cNvPr>
          <p:cNvSpPr/>
          <p:nvPr/>
        </p:nvSpPr>
        <p:spPr>
          <a:xfrm>
            <a:off x="1911002" y="2942288"/>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aphicFrame>
        <p:nvGraphicFramePr>
          <p:cNvPr id="33" name="Chart 32">
            <a:extLst>
              <a:ext uri="{FF2B5EF4-FFF2-40B4-BE49-F238E27FC236}">
                <a16:creationId xmlns="" xmlns:a16="http://schemas.microsoft.com/office/drawing/2014/main" id="{0B7EB26B-3979-4ED6-B0FD-FC17756BA557}"/>
              </a:ext>
            </a:extLst>
          </p:cNvPr>
          <p:cNvGraphicFramePr/>
          <p:nvPr>
            <p:extLst/>
          </p:nvPr>
        </p:nvGraphicFramePr>
        <p:xfrm>
          <a:off x="528638" y="2056742"/>
          <a:ext cx="3831530" cy="2554354"/>
        </p:xfrm>
        <a:graphic>
          <a:graphicData uri="http://schemas.openxmlformats.org/drawingml/2006/chart">
            <c:chart xmlns:c="http://schemas.openxmlformats.org/drawingml/2006/chart" xmlns:r="http://schemas.openxmlformats.org/officeDocument/2006/relationships" r:id="rId3"/>
          </a:graphicData>
        </a:graphic>
      </p:graphicFrame>
      <p:sp>
        <p:nvSpPr>
          <p:cNvPr id="34" name="Oval 33">
            <a:extLst>
              <a:ext uri="{FF2B5EF4-FFF2-40B4-BE49-F238E27FC236}">
                <a16:creationId xmlns="" xmlns:a16="http://schemas.microsoft.com/office/drawing/2014/main" id="{E6DC9154-4975-41AE-A6DF-EF07D856FD81}"/>
              </a:ext>
            </a:extLst>
          </p:cNvPr>
          <p:cNvSpPr/>
          <p:nvPr/>
        </p:nvSpPr>
        <p:spPr>
          <a:xfrm>
            <a:off x="1816781" y="2704697"/>
            <a:ext cx="1255243"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a:extLst>
              <a:ext uri="{FF2B5EF4-FFF2-40B4-BE49-F238E27FC236}">
                <a16:creationId xmlns="" xmlns:a16="http://schemas.microsoft.com/office/drawing/2014/main" id="{3D9C1DF2-4E6E-4FDE-B6B7-BA32277514F4}"/>
              </a:ext>
            </a:extLst>
          </p:cNvPr>
          <p:cNvSpPr/>
          <p:nvPr/>
        </p:nvSpPr>
        <p:spPr>
          <a:xfrm>
            <a:off x="783529" y="4694702"/>
            <a:ext cx="3521771" cy="969496"/>
          </a:xfrm>
          <a:prstGeom prst="rect">
            <a:avLst/>
          </a:prstGeom>
        </p:spPr>
        <p:txBody>
          <a:bodyPr wrap="square" lIns="0" tIns="0" rIns="0" bIns="0" anchor="ctr">
            <a:spAutoFit/>
          </a:bodyPr>
          <a:lstStyle/>
          <a:p>
            <a:pPr algn="ctr"/>
            <a:r>
              <a:rPr lang="el-GR" sz="2100" dirty="0">
                <a:solidFill>
                  <a:prstClr val="black"/>
                </a:solidFill>
              </a:rPr>
              <a:t>Το 70% έχει ανοίξει προφίλ σε κοινωνικό δίκτυο κάτω από την επιτρεπτή ηλικία των 13 ετών </a:t>
            </a:r>
            <a:endParaRPr lang="en-US" sz="2100" dirty="0">
              <a:solidFill>
                <a:prstClr val="black"/>
              </a:solidFill>
            </a:endParaRPr>
          </a:p>
        </p:txBody>
      </p:sp>
      <p:sp>
        <p:nvSpPr>
          <p:cNvPr id="38" name="Rectangle 37">
            <a:extLst>
              <a:ext uri="{FF2B5EF4-FFF2-40B4-BE49-F238E27FC236}">
                <a16:creationId xmlns="" xmlns:a16="http://schemas.microsoft.com/office/drawing/2014/main" id="{5EA41E2D-6C1B-42CD-9633-A192FB4230D4}"/>
              </a:ext>
            </a:extLst>
          </p:cNvPr>
          <p:cNvSpPr/>
          <p:nvPr/>
        </p:nvSpPr>
        <p:spPr>
          <a:xfrm>
            <a:off x="683516" y="1765386"/>
            <a:ext cx="3521771" cy="207749"/>
          </a:xfrm>
          <a:prstGeom prst="rect">
            <a:avLst/>
          </a:prstGeom>
        </p:spPr>
        <p:txBody>
          <a:bodyPr wrap="square" lIns="0" tIns="0" rIns="0" bIns="0" anchor="t">
            <a:spAutoFit/>
          </a:bodyPr>
          <a:lstStyle/>
          <a:p>
            <a:pPr algn="ctr"/>
            <a:r>
              <a:rPr lang="el-GR" sz="1350" b="1" dirty="0">
                <a:solidFill>
                  <a:prstClr val="black"/>
                </a:solidFill>
              </a:rPr>
              <a:t>ΚΟΙΝΩΝΙΚΑ ΔΙΚΤΥΑ</a:t>
            </a:r>
            <a:endParaRPr lang="en-US" sz="1350" b="1" dirty="0">
              <a:solidFill>
                <a:prstClr val="black"/>
              </a:solidFill>
            </a:endParaRPr>
          </a:p>
        </p:txBody>
      </p:sp>
      <p:sp>
        <p:nvSpPr>
          <p:cNvPr id="22" name="TextBox 21"/>
          <p:cNvSpPr txBox="1"/>
          <p:nvPr/>
        </p:nvSpPr>
        <p:spPr>
          <a:xfrm>
            <a:off x="1882145" y="3016946"/>
            <a:ext cx="1284100" cy="715581"/>
          </a:xfrm>
          <a:prstGeom prst="rect">
            <a:avLst/>
          </a:prstGeom>
          <a:noFill/>
        </p:spPr>
        <p:txBody>
          <a:bodyPr wrap="square" rtlCol="0">
            <a:spAutoFit/>
          </a:bodyPr>
          <a:lstStyle/>
          <a:p>
            <a:r>
              <a:rPr lang="el-GR" sz="4050" b="1" dirty="0">
                <a:solidFill>
                  <a:prstClr val="black"/>
                </a:solidFill>
              </a:rPr>
              <a:t>70</a:t>
            </a:r>
            <a:r>
              <a:rPr lang="en-US" sz="4050" b="1" dirty="0">
                <a:solidFill>
                  <a:prstClr val="black"/>
                </a:solidFill>
              </a:rPr>
              <a:t>%</a:t>
            </a:r>
            <a:endParaRPr lang="el-GR" sz="4050" b="1" dirty="0">
              <a:solidFill>
                <a:prstClr val="black"/>
              </a:solidFill>
            </a:endParaRPr>
          </a:p>
        </p:txBody>
      </p:sp>
      <p:sp>
        <p:nvSpPr>
          <p:cNvPr id="17" name="TextBox 16">
            <a:extLst>
              <a:ext uri="{FF2B5EF4-FFF2-40B4-BE49-F238E27FC236}">
                <a16:creationId xmlns="" xmlns:a16="http://schemas.microsoft.com/office/drawing/2014/main" id="{385FB431-7B14-4614-BB3B-FA17C1F6C41E}"/>
              </a:ext>
            </a:extLst>
          </p:cNvPr>
          <p:cNvSpPr txBox="1"/>
          <p:nvPr/>
        </p:nvSpPr>
        <p:spPr>
          <a:xfrm>
            <a:off x="528638" y="960904"/>
            <a:ext cx="8086725" cy="415498"/>
          </a:xfrm>
          <a:prstGeom prst="rect">
            <a:avLst/>
          </a:prstGeom>
          <a:noFill/>
        </p:spPr>
        <p:txBody>
          <a:bodyPr wrap="square" lIns="0" tIns="0" rIns="0" bIns="0" rtlCol="0" anchor="t">
            <a:spAutoFit/>
          </a:bodyPr>
          <a:lstStyle/>
          <a:p>
            <a:pPr algn="ctr"/>
            <a:r>
              <a:rPr lang="el-GR" sz="2700" b="1" dirty="0">
                <a:solidFill>
                  <a:srgbClr val="13A183"/>
                </a:solidFill>
              </a:rPr>
              <a:t>ΕΡΕΥΝΑ ΕΛΛΗΝΙΚΟΥ ΚΕΝΤΡΟΥ ΑΣΦΑΛΟΥΣ ΔΙΑΔΙΚΤΥΟΥ – ΙΤΕ</a:t>
            </a:r>
          </a:p>
        </p:txBody>
      </p:sp>
      <p:pic>
        <p:nvPicPr>
          <p:cNvPr id="5" name="Picture 4"/>
          <p:cNvPicPr>
            <a:picLocks noChangeAspect="1"/>
          </p:cNvPicPr>
          <p:nvPr/>
        </p:nvPicPr>
        <p:blipFill>
          <a:blip r:embed="rId4"/>
          <a:stretch>
            <a:fillRect/>
          </a:stretch>
        </p:blipFill>
        <p:spPr>
          <a:xfrm>
            <a:off x="4602309" y="2231869"/>
            <a:ext cx="3957286" cy="2379227"/>
          </a:xfrm>
          <a:prstGeom prst="rect">
            <a:avLst/>
          </a:prstGeom>
        </p:spPr>
      </p:pic>
    </p:spTree>
    <p:extLst>
      <p:ext uri="{BB962C8B-B14F-4D97-AF65-F5344CB8AC3E}">
        <p14:creationId xmlns:p14="http://schemas.microsoft.com/office/powerpoint/2010/main" val="1379638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08C15872-DC75-4611-BC78-4D9DCB0C6305}"/>
              </a:ext>
            </a:extLst>
          </p:cNvPr>
          <p:cNvSpPr/>
          <p:nvPr/>
        </p:nvSpPr>
        <p:spPr>
          <a:xfrm>
            <a:off x="0" y="857250"/>
            <a:ext cx="9144000" cy="1057275"/>
          </a:xfrm>
          <a:prstGeom prst="rect">
            <a:avLst/>
          </a:prstGeom>
          <a:pattFill prst="dash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Slide Number Placeholder 2">
            <a:extLst>
              <a:ext uri="{FF2B5EF4-FFF2-40B4-BE49-F238E27FC236}">
                <a16:creationId xmlns="" xmlns:a16="http://schemas.microsoft.com/office/drawing/2014/main" id="{9735B2E0-DF79-42DF-BC66-6C38E2AA21A8}"/>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16</a:t>
            </a:fld>
            <a:endParaRPr lang="en-US" dirty="0">
              <a:solidFill>
                <a:prstClr val="black">
                  <a:tint val="75000"/>
                </a:prstClr>
              </a:solidFill>
            </a:endParaRPr>
          </a:p>
        </p:txBody>
      </p:sp>
      <p:graphicFrame>
        <p:nvGraphicFramePr>
          <p:cNvPr id="31" name="Chart 30">
            <a:extLst>
              <a:ext uri="{FF2B5EF4-FFF2-40B4-BE49-F238E27FC236}">
                <a16:creationId xmlns="" xmlns:a16="http://schemas.microsoft.com/office/drawing/2014/main" id="{CFC7D823-8785-4952-985D-7EE60DFBF76B}"/>
              </a:ext>
            </a:extLst>
          </p:cNvPr>
          <p:cNvGraphicFramePr/>
          <p:nvPr>
            <p:extLst/>
          </p:nvPr>
        </p:nvGraphicFramePr>
        <p:xfrm>
          <a:off x="628651" y="2298525"/>
          <a:ext cx="3831530" cy="2554354"/>
        </p:xfrm>
        <a:graphic>
          <a:graphicData uri="http://schemas.openxmlformats.org/drawingml/2006/chart">
            <c:chart xmlns:c="http://schemas.openxmlformats.org/drawingml/2006/chart" xmlns:r="http://schemas.openxmlformats.org/officeDocument/2006/relationships" r:id="rId2"/>
          </a:graphicData>
        </a:graphic>
      </p:graphicFrame>
      <p:sp>
        <p:nvSpPr>
          <p:cNvPr id="32" name="Oval 31">
            <a:extLst>
              <a:ext uri="{FF2B5EF4-FFF2-40B4-BE49-F238E27FC236}">
                <a16:creationId xmlns="" xmlns:a16="http://schemas.microsoft.com/office/drawing/2014/main" id="{46695AE7-90E4-4A1E-8878-FAB625DBEC7F}"/>
              </a:ext>
            </a:extLst>
          </p:cNvPr>
          <p:cNvSpPr/>
          <p:nvPr/>
        </p:nvSpPr>
        <p:spPr>
          <a:xfrm>
            <a:off x="1911002" y="2942288"/>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aphicFrame>
        <p:nvGraphicFramePr>
          <p:cNvPr id="33" name="Chart 32">
            <a:extLst>
              <a:ext uri="{FF2B5EF4-FFF2-40B4-BE49-F238E27FC236}">
                <a16:creationId xmlns="" xmlns:a16="http://schemas.microsoft.com/office/drawing/2014/main" id="{0B7EB26B-3979-4ED6-B0FD-FC17756BA557}"/>
              </a:ext>
            </a:extLst>
          </p:cNvPr>
          <p:cNvGraphicFramePr/>
          <p:nvPr>
            <p:extLst/>
          </p:nvPr>
        </p:nvGraphicFramePr>
        <p:xfrm>
          <a:off x="171451" y="2160616"/>
          <a:ext cx="3831530" cy="2554354"/>
        </p:xfrm>
        <a:graphic>
          <a:graphicData uri="http://schemas.openxmlformats.org/drawingml/2006/chart">
            <c:chart xmlns:c="http://schemas.openxmlformats.org/drawingml/2006/chart" xmlns:r="http://schemas.openxmlformats.org/officeDocument/2006/relationships" r:id="rId3"/>
          </a:graphicData>
        </a:graphic>
      </p:graphicFrame>
      <p:sp>
        <p:nvSpPr>
          <p:cNvPr id="34" name="Oval 33">
            <a:extLst>
              <a:ext uri="{FF2B5EF4-FFF2-40B4-BE49-F238E27FC236}">
                <a16:creationId xmlns="" xmlns:a16="http://schemas.microsoft.com/office/drawing/2014/main" id="{E6DC9154-4975-41AE-A6DF-EF07D856FD81}"/>
              </a:ext>
            </a:extLst>
          </p:cNvPr>
          <p:cNvSpPr/>
          <p:nvPr/>
        </p:nvSpPr>
        <p:spPr>
          <a:xfrm>
            <a:off x="1453802" y="2810697"/>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a:extLst>
              <a:ext uri="{FF2B5EF4-FFF2-40B4-BE49-F238E27FC236}">
                <a16:creationId xmlns="" xmlns:a16="http://schemas.microsoft.com/office/drawing/2014/main" id="{3D9C1DF2-4E6E-4FDE-B6B7-BA32277514F4}"/>
              </a:ext>
            </a:extLst>
          </p:cNvPr>
          <p:cNvSpPr/>
          <p:nvPr/>
        </p:nvSpPr>
        <p:spPr>
          <a:xfrm>
            <a:off x="578375" y="4850312"/>
            <a:ext cx="3521771" cy="646331"/>
          </a:xfrm>
          <a:prstGeom prst="rect">
            <a:avLst/>
          </a:prstGeom>
        </p:spPr>
        <p:txBody>
          <a:bodyPr wrap="square" lIns="0" tIns="0" rIns="0" bIns="0" anchor="ctr">
            <a:spAutoFit/>
          </a:bodyPr>
          <a:lstStyle/>
          <a:p>
            <a:pPr algn="ctr"/>
            <a:r>
              <a:rPr lang="el-GR" sz="2100" dirty="0">
                <a:solidFill>
                  <a:prstClr val="black"/>
                </a:solidFill>
              </a:rPr>
              <a:t>Το 41% των παιδιών αποδέχεται αιτήματα φιλίας από αγνώστους</a:t>
            </a:r>
            <a:endParaRPr lang="en-US" sz="2100" dirty="0">
              <a:solidFill>
                <a:prstClr val="black"/>
              </a:solidFill>
            </a:endParaRPr>
          </a:p>
        </p:txBody>
      </p:sp>
      <p:sp>
        <p:nvSpPr>
          <p:cNvPr id="38" name="Rectangle 37">
            <a:extLst>
              <a:ext uri="{FF2B5EF4-FFF2-40B4-BE49-F238E27FC236}">
                <a16:creationId xmlns="" xmlns:a16="http://schemas.microsoft.com/office/drawing/2014/main" id="{5EA41E2D-6C1B-42CD-9633-A192FB4230D4}"/>
              </a:ext>
            </a:extLst>
          </p:cNvPr>
          <p:cNvSpPr/>
          <p:nvPr/>
        </p:nvSpPr>
        <p:spPr>
          <a:xfrm>
            <a:off x="326329" y="1933696"/>
            <a:ext cx="3521771" cy="207749"/>
          </a:xfrm>
          <a:prstGeom prst="rect">
            <a:avLst/>
          </a:prstGeom>
        </p:spPr>
        <p:txBody>
          <a:bodyPr wrap="square" lIns="0" tIns="0" rIns="0" bIns="0" anchor="t">
            <a:spAutoFit/>
          </a:bodyPr>
          <a:lstStyle/>
          <a:p>
            <a:pPr algn="ctr"/>
            <a:r>
              <a:rPr lang="el-GR" sz="1350" b="1" dirty="0">
                <a:solidFill>
                  <a:prstClr val="black"/>
                </a:solidFill>
              </a:rPr>
              <a:t>ΑΓΝΩΣΤΟΙ</a:t>
            </a:r>
            <a:endParaRPr lang="en-US" sz="1350" b="1" dirty="0">
              <a:solidFill>
                <a:prstClr val="black"/>
              </a:solidFill>
            </a:endParaRPr>
          </a:p>
        </p:txBody>
      </p:sp>
      <p:sp>
        <p:nvSpPr>
          <p:cNvPr id="22" name="TextBox 21"/>
          <p:cNvSpPr txBox="1"/>
          <p:nvPr/>
        </p:nvSpPr>
        <p:spPr>
          <a:xfrm>
            <a:off x="1637342" y="3077022"/>
            <a:ext cx="1242926" cy="715581"/>
          </a:xfrm>
          <a:prstGeom prst="rect">
            <a:avLst/>
          </a:prstGeom>
          <a:noFill/>
        </p:spPr>
        <p:txBody>
          <a:bodyPr wrap="square" rtlCol="0">
            <a:spAutoFit/>
          </a:bodyPr>
          <a:lstStyle/>
          <a:p>
            <a:r>
              <a:rPr lang="el-GR" sz="4050" b="1" dirty="0">
                <a:solidFill>
                  <a:prstClr val="black"/>
                </a:solidFill>
              </a:rPr>
              <a:t>41</a:t>
            </a:r>
            <a:r>
              <a:rPr lang="en-US" sz="4050" b="1" dirty="0">
                <a:solidFill>
                  <a:prstClr val="black"/>
                </a:solidFill>
              </a:rPr>
              <a:t>%</a:t>
            </a:r>
            <a:endParaRPr lang="el-GR" sz="4050" b="1" dirty="0">
              <a:solidFill>
                <a:prstClr val="black"/>
              </a:solidFill>
            </a:endParaRPr>
          </a:p>
        </p:txBody>
      </p:sp>
      <p:sp>
        <p:nvSpPr>
          <p:cNvPr id="17" name="TextBox 16">
            <a:extLst>
              <a:ext uri="{FF2B5EF4-FFF2-40B4-BE49-F238E27FC236}">
                <a16:creationId xmlns="" xmlns:a16="http://schemas.microsoft.com/office/drawing/2014/main" id="{385FB431-7B14-4614-BB3B-FA17C1F6C41E}"/>
              </a:ext>
            </a:extLst>
          </p:cNvPr>
          <p:cNvSpPr txBox="1"/>
          <p:nvPr/>
        </p:nvSpPr>
        <p:spPr>
          <a:xfrm>
            <a:off x="528638" y="960904"/>
            <a:ext cx="8086725" cy="415498"/>
          </a:xfrm>
          <a:prstGeom prst="rect">
            <a:avLst/>
          </a:prstGeom>
          <a:noFill/>
        </p:spPr>
        <p:txBody>
          <a:bodyPr wrap="square" lIns="0" tIns="0" rIns="0" bIns="0" rtlCol="0" anchor="t">
            <a:spAutoFit/>
          </a:bodyPr>
          <a:lstStyle/>
          <a:p>
            <a:pPr algn="ctr"/>
            <a:r>
              <a:rPr lang="el-GR" sz="2700" b="1" dirty="0">
                <a:solidFill>
                  <a:srgbClr val="13A183"/>
                </a:solidFill>
              </a:rPr>
              <a:t>ΕΡΕΥΝΑ ΕΛΛΗΝΙΚΟΥ ΚΕΝΤΡΟΥ ΑΣΦΑΛΟΥΣ ΔΙΑΔΙΚΤΥΟΥ – ΙΤΕ</a:t>
            </a:r>
          </a:p>
        </p:txBody>
      </p:sp>
      <p:pic>
        <p:nvPicPr>
          <p:cNvPr id="2" name="Picture 1"/>
          <p:cNvPicPr>
            <a:picLocks noChangeAspect="1"/>
          </p:cNvPicPr>
          <p:nvPr/>
        </p:nvPicPr>
        <p:blipFill>
          <a:blip r:embed="rId4"/>
          <a:stretch>
            <a:fillRect/>
          </a:stretch>
        </p:blipFill>
        <p:spPr>
          <a:xfrm>
            <a:off x="4619822" y="2232707"/>
            <a:ext cx="3782000" cy="2281207"/>
          </a:xfrm>
          <a:prstGeom prst="rect">
            <a:avLst/>
          </a:prstGeom>
        </p:spPr>
      </p:pic>
    </p:spTree>
    <p:extLst>
      <p:ext uri="{BB962C8B-B14F-4D97-AF65-F5344CB8AC3E}">
        <p14:creationId xmlns:p14="http://schemas.microsoft.com/office/powerpoint/2010/main" val="1854455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08C15872-DC75-4611-BC78-4D9DCB0C6305}"/>
              </a:ext>
            </a:extLst>
          </p:cNvPr>
          <p:cNvSpPr/>
          <p:nvPr/>
        </p:nvSpPr>
        <p:spPr>
          <a:xfrm>
            <a:off x="0" y="857250"/>
            <a:ext cx="9144000" cy="1057275"/>
          </a:xfrm>
          <a:prstGeom prst="rect">
            <a:avLst/>
          </a:prstGeom>
          <a:pattFill prst="dash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Slide Number Placeholder 2">
            <a:extLst>
              <a:ext uri="{FF2B5EF4-FFF2-40B4-BE49-F238E27FC236}">
                <a16:creationId xmlns="" xmlns:a16="http://schemas.microsoft.com/office/drawing/2014/main" id="{9735B2E0-DF79-42DF-BC66-6C38E2AA21A8}"/>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17</a:t>
            </a:fld>
            <a:endParaRPr lang="en-US" dirty="0">
              <a:solidFill>
                <a:prstClr val="black">
                  <a:tint val="75000"/>
                </a:prstClr>
              </a:solidFill>
            </a:endParaRPr>
          </a:p>
        </p:txBody>
      </p:sp>
      <p:graphicFrame>
        <p:nvGraphicFramePr>
          <p:cNvPr id="31" name="Chart 30">
            <a:extLst>
              <a:ext uri="{FF2B5EF4-FFF2-40B4-BE49-F238E27FC236}">
                <a16:creationId xmlns="" xmlns:a16="http://schemas.microsoft.com/office/drawing/2014/main" id="{CFC7D823-8785-4952-985D-7EE60DFBF76B}"/>
              </a:ext>
            </a:extLst>
          </p:cNvPr>
          <p:cNvGraphicFramePr/>
          <p:nvPr>
            <p:extLst/>
          </p:nvPr>
        </p:nvGraphicFramePr>
        <p:xfrm>
          <a:off x="628651" y="2298525"/>
          <a:ext cx="3831530" cy="2554354"/>
        </p:xfrm>
        <a:graphic>
          <a:graphicData uri="http://schemas.openxmlformats.org/drawingml/2006/chart">
            <c:chart xmlns:c="http://schemas.openxmlformats.org/drawingml/2006/chart" xmlns:r="http://schemas.openxmlformats.org/officeDocument/2006/relationships" r:id="rId2"/>
          </a:graphicData>
        </a:graphic>
      </p:graphicFrame>
      <p:sp>
        <p:nvSpPr>
          <p:cNvPr id="32" name="Oval 31">
            <a:extLst>
              <a:ext uri="{FF2B5EF4-FFF2-40B4-BE49-F238E27FC236}">
                <a16:creationId xmlns="" xmlns:a16="http://schemas.microsoft.com/office/drawing/2014/main" id="{46695AE7-90E4-4A1E-8878-FAB625DBEC7F}"/>
              </a:ext>
            </a:extLst>
          </p:cNvPr>
          <p:cNvSpPr/>
          <p:nvPr/>
        </p:nvSpPr>
        <p:spPr>
          <a:xfrm>
            <a:off x="1911002" y="2942288"/>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a:extLst>
              <a:ext uri="{FF2B5EF4-FFF2-40B4-BE49-F238E27FC236}">
                <a16:creationId xmlns="" xmlns:a16="http://schemas.microsoft.com/office/drawing/2014/main" id="{292B76E1-A16D-4E90-8E07-B7C2EB69F0EE}"/>
              </a:ext>
            </a:extLst>
          </p:cNvPr>
          <p:cNvSpPr/>
          <p:nvPr/>
        </p:nvSpPr>
        <p:spPr>
          <a:xfrm>
            <a:off x="783529" y="4706133"/>
            <a:ext cx="3521771" cy="969496"/>
          </a:xfrm>
          <a:prstGeom prst="rect">
            <a:avLst/>
          </a:prstGeom>
        </p:spPr>
        <p:txBody>
          <a:bodyPr wrap="square" lIns="0" tIns="0" rIns="0" bIns="0" anchor="ctr">
            <a:spAutoFit/>
          </a:bodyPr>
          <a:lstStyle/>
          <a:p>
            <a:pPr algn="ctr"/>
            <a:r>
              <a:rPr lang="el-GR" sz="2100" dirty="0">
                <a:solidFill>
                  <a:prstClr val="black"/>
                </a:solidFill>
              </a:rPr>
              <a:t>Το 21% έχει συναντηθεί με κάποιον που γνώρισε στο διαδίκτυο</a:t>
            </a:r>
            <a:endParaRPr lang="en-US" sz="2100" dirty="0">
              <a:solidFill>
                <a:prstClr val="black"/>
              </a:solidFill>
            </a:endParaRPr>
          </a:p>
        </p:txBody>
      </p:sp>
      <p:sp>
        <p:nvSpPr>
          <p:cNvPr id="37" name="Rectangle 36">
            <a:extLst>
              <a:ext uri="{FF2B5EF4-FFF2-40B4-BE49-F238E27FC236}">
                <a16:creationId xmlns="" xmlns:a16="http://schemas.microsoft.com/office/drawing/2014/main" id="{ECFBF8DF-A7A1-42B9-88FE-541F85CB101D}"/>
              </a:ext>
            </a:extLst>
          </p:cNvPr>
          <p:cNvSpPr/>
          <p:nvPr/>
        </p:nvSpPr>
        <p:spPr>
          <a:xfrm>
            <a:off x="783529" y="2056742"/>
            <a:ext cx="3521771" cy="207749"/>
          </a:xfrm>
          <a:prstGeom prst="rect">
            <a:avLst/>
          </a:prstGeom>
        </p:spPr>
        <p:txBody>
          <a:bodyPr wrap="square" lIns="0" tIns="0" rIns="0" bIns="0" anchor="t">
            <a:spAutoFit/>
          </a:bodyPr>
          <a:lstStyle/>
          <a:p>
            <a:pPr algn="ctr"/>
            <a:r>
              <a:rPr lang="el-GR" sz="1350" b="1" dirty="0">
                <a:solidFill>
                  <a:prstClr val="black"/>
                </a:solidFill>
              </a:rPr>
              <a:t>ΣΥΝΑΝΤΗΣΗ ΜΕ ΑΓΝΩΣΤΟΥΣ</a:t>
            </a:r>
            <a:endParaRPr lang="en-US" sz="1350" b="1" dirty="0">
              <a:solidFill>
                <a:prstClr val="black"/>
              </a:solidFill>
            </a:endParaRPr>
          </a:p>
        </p:txBody>
      </p:sp>
      <p:sp>
        <p:nvSpPr>
          <p:cNvPr id="4" name="TextBox 3"/>
          <p:cNvSpPr txBox="1"/>
          <p:nvPr/>
        </p:nvSpPr>
        <p:spPr>
          <a:xfrm>
            <a:off x="2030065" y="3174542"/>
            <a:ext cx="1280576" cy="715581"/>
          </a:xfrm>
          <a:prstGeom prst="rect">
            <a:avLst/>
          </a:prstGeom>
          <a:noFill/>
        </p:spPr>
        <p:txBody>
          <a:bodyPr wrap="square" rtlCol="0">
            <a:spAutoFit/>
          </a:bodyPr>
          <a:lstStyle/>
          <a:p>
            <a:r>
              <a:rPr lang="el-GR" sz="4050" b="1" dirty="0">
                <a:solidFill>
                  <a:prstClr val="black"/>
                </a:solidFill>
              </a:rPr>
              <a:t>21</a:t>
            </a:r>
            <a:r>
              <a:rPr lang="en-US" sz="4050" b="1" dirty="0">
                <a:solidFill>
                  <a:prstClr val="black"/>
                </a:solidFill>
              </a:rPr>
              <a:t>%</a:t>
            </a:r>
            <a:endParaRPr lang="el-GR" sz="4050" b="1" dirty="0">
              <a:solidFill>
                <a:prstClr val="black"/>
              </a:solidFill>
            </a:endParaRPr>
          </a:p>
        </p:txBody>
      </p:sp>
      <p:sp>
        <p:nvSpPr>
          <p:cNvPr id="17" name="TextBox 16">
            <a:extLst>
              <a:ext uri="{FF2B5EF4-FFF2-40B4-BE49-F238E27FC236}">
                <a16:creationId xmlns="" xmlns:a16="http://schemas.microsoft.com/office/drawing/2014/main" id="{385FB431-7B14-4614-BB3B-FA17C1F6C41E}"/>
              </a:ext>
            </a:extLst>
          </p:cNvPr>
          <p:cNvSpPr txBox="1"/>
          <p:nvPr/>
        </p:nvSpPr>
        <p:spPr>
          <a:xfrm>
            <a:off x="528638" y="960904"/>
            <a:ext cx="8086725" cy="415498"/>
          </a:xfrm>
          <a:prstGeom prst="rect">
            <a:avLst/>
          </a:prstGeom>
          <a:noFill/>
        </p:spPr>
        <p:txBody>
          <a:bodyPr wrap="square" lIns="0" tIns="0" rIns="0" bIns="0" rtlCol="0" anchor="t">
            <a:spAutoFit/>
          </a:bodyPr>
          <a:lstStyle/>
          <a:p>
            <a:pPr algn="ctr"/>
            <a:r>
              <a:rPr lang="el-GR" sz="2700" b="1" dirty="0">
                <a:solidFill>
                  <a:srgbClr val="13A183"/>
                </a:solidFill>
              </a:rPr>
              <a:t>ΕΡΕΥΝΑ ΕΛΛΗΝΙΚΟΥ ΚΕΝΤΡΟΥ ΑΣΦΑΛΟΥΣ ΔΙΑΔΙΚΤΥΟΥ – ΙΤΕ</a:t>
            </a:r>
          </a:p>
        </p:txBody>
      </p:sp>
      <p:pic>
        <p:nvPicPr>
          <p:cNvPr id="5" name="Picture 4"/>
          <p:cNvPicPr>
            <a:picLocks noChangeAspect="1"/>
          </p:cNvPicPr>
          <p:nvPr/>
        </p:nvPicPr>
        <p:blipFill>
          <a:blip r:embed="rId3"/>
          <a:stretch>
            <a:fillRect/>
          </a:stretch>
        </p:blipFill>
        <p:spPr>
          <a:xfrm>
            <a:off x="4592995" y="2398082"/>
            <a:ext cx="3933092" cy="2355238"/>
          </a:xfrm>
          <a:prstGeom prst="rect">
            <a:avLst/>
          </a:prstGeom>
        </p:spPr>
      </p:pic>
    </p:spTree>
    <p:extLst>
      <p:ext uri="{BB962C8B-B14F-4D97-AF65-F5344CB8AC3E}">
        <p14:creationId xmlns:p14="http://schemas.microsoft.com/office/powerpoint/2010/main" val="2501300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08C15872-DC75-4611-BC78-4D9DCB0C6305}"/>
              </a:ext>
            </a:extLst>
          </p:cNvPr>
          <p:cNvSpPr/>
          <p:nvPr/>
        </p:nvSpPr>
        <p:spPr>
          <a:xfrm>
            <a:off x="0" y="857250"/>
            <a:ext cx="9144000" cy="1057275"/>
          </a:xfrm>
          <a:prstGeom prst="rect">
            <a:avLst/>
          </a:prstGeom>
          <a:pattFill prst="dash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Rectangle 11">
            <a:extLst>
              <a:ext uri="{FF2B5EF4-FFF2-40B4-BE49-F238E27FC236}">
                <a16:creationId xmlns="" xmlns:a16="http://schemas.microsoft.com/office/drawing/2014/main" id="{DD732DAD-C2BE-4A14-B4EB-6508C2CCF645}"/>
              </a:ext>
            </a:extLst>
          </p:cNvPr>
          <p:cNvSpPr/>
          <p:nvPr/>
        </p:nvSpPr>
        <p:spPr>
          <a:xfrm>
            <a:off x="314325" y="1384475"/>
            <a:ext cx="8515350" cy="369332"/>
          </a:xfrm>
          <a:prstGeom prst="rect">
            <a:avLst/>
          </a:prstGeom>
        </p:spPr>
        <p:txBody>
          <a:bodyPr wrap="square" lIns="0" tIns="0" rIns="0" bIns="0">
            <a:spAutoFit/>
          </a:bodyPr>
          <a:lstStyle/>
          <a:p>
            <a:pPr algn="ctr"/>
            <a:r>
              <a:rPr lang="el-GR" sz="2400" dirty="0">
                <a:solidFill>
                  <a:prstClr val="black"/>
                </a:solidFill>
              </a:rPr>
              <a:t>Διαδικτυακή Παρενόχληση </a:t>
            </a:r>
            <a:endParaRPr lang="en-US" sz="2400" dirty="0">
              <a:solidFill>
                <a:prstClr val="black"/>
              </a:solidFill>
            </a:endParaRPr>
          </a:p>
        </p:txBody>
      </p:sp>
      <p:graphicFrame>
        <p:nvGraphicFramePr>
          <p:cNvPr id="6" name="Chart 5">
            <a:extLst>
              <a:ext uri="{FF2B5EF4-FFF2-40B4-BE49-F238E27FC236}">
                <a16:creationId xmlns="" xmlns:a16="http://schemas.microsoft.com/office/drawing/2014/main" id="{56149434-07B3-4AFC-9FA1-6546B2A44FE7}"/>
              </a:ext>
            </a:extLst>
          </p:cNvPr>
          <p:cNvGraphicFramePr/>
          <p:nvPr>
            <p:extLst/>
          </p:nvPr>
        </p:nvGraphicFramePr>
        <p:xfrm>
          <a:off x="1524000" y="1973384"/>
          <a:ext cx="6096000" cy="3004212"/>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 xmlns:a16="http://schemas.microsoft.com/office/drawing/2014/main" id="{962D9599-995E-4C7F-97EF-855A4C34B3DC}"/>
              </a:ext>
            </a:extLst>
          </p:cNvPr>
          <p:cNvSpPr/>
          <p:nvPr/>
        </p:nvSpPr>
        <p:spPr>
          <a:xfrm>
            <a:off x="1" y="2876777"/>
            <a:ext cx="1349828" cy="119742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a:extLst>
              <a:ext uri="{FF2B5EF4-FFF2-40B4-BE49-F238E27FC236}">
                <a16:creationId xmlns="" xmlns:a16="http://schemas.microsoft.com/office/drawing/2014/main" id="{39460D1B-F8AF-415B-B5E1-4700C6514302}"/>
              </a:ext>
            </a:extLst>
          </p:cNvPr>
          <p:cNvSpPr/>
          <p:nvPr/>
        </p:nvSpPr>
        <p:spPr>
          <a:xfrm>
            <a:off x="7794172" y="2876777"/>
            <a:ext cx="1349828" cy="119742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TextBox 22">
            <a:extLst>
              <a:ext uri="{FF2B5EF4-FFF2-40B4-BE49-F238E27FC236}">
                <a16:creationId xmlns="" xmlns:a16="http://schemas.microsoft.com/office/drawing/2014/main" id="{385FB431-7B14-4614-BB3B-FA17C1F6C41E}"/>
              </a:ext>
            </a:extLst>
          </p:cNvPr>
          <p:cNvSpPr txBox="1"/>
          <p:nvPr/>
        </p:nvSpPr>
        <p:spPr>
          <a:xfrm>
            <a:off x="528638" y="960904"/>
            <a:ext cx="8086725" cy="415498"/>
          </a:xfrm>
          <a:prstGeom prst="rect">
            <a:avLst/>
          </a:prstGeom>
          <a:noFill/>
        </p:spPr>
        <p:txBody>
          <a:bodyPr wrap="square" lIns="0" tIns="0" rIns="0" bIns="0" rtlCol="0" anchor="t">
            <a:spAutoFit/>
          </a:bodyPr>
          <a:lstStyle/>
          <a:p>
            <a:pPr algn="ctr"/>
            <a:r>
              <a:rPr lang="el-GR" sz="2700" b="1" dirty="0">
                <a:solidFill>
                  <a:srgbClr val="13A183"/>
                </a:solidFill>
              </a:rPr>
              <a:t>ΕΡΕΥΝΑ ΕΛΛΗΝΙΚΟΥ ΚΕΝΤΡΟΥ ΑΣΦΑΛΟΥΣ ΔΙΑΔΙΚΤΥΟΥ – ΙΤΕ</a:t>
            </a:r>
          </a:p>
        </p:txBody>
      </p:sp>
      <p:graphicFrame>
        <p:nvGraphicFramePr>
          <p:cNvPr id="27" name="Chart 26">
            <a:extLst>
              <a:ext uri="{FF2B5EF4-FFF2-40B4-BE49-F238E27FC236}">
                <a16:creationId xmlns="" xmlns:a16="http://schemas.microsoft.com/office/drawing/2014/main" id="{21EA1EB9-318D-43C5-A7F6-693D06C6547A}"/>
              </a:ext>
            </a:extLst>
          </p:cNvPr>
          <p:cNvGraphicFramePr/>
          <p:nvPr>
            <p:extLst/>
          </p:nvPr>
        </p:nvGraphicFramePr>
        <p:xfrm>
          <a:off x="5185372" y="2352041"/>
          <a:ext cx="2666783" cy="2227908"/>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31">
            <a:extLst>
              <a:ext uri="{FF2B5EF4-FFF2-40B4-BE49-F238E27FC236}">
                <a16:creationId xmlns="" xmlns:a16="http://schemas.microsoft.com/office/drawing/2014/main" id="{F65EBFB6-4A2D-49C8-B6BB-7BB8EAEFBA45}"/>
              </a:ext>
            </a:extLst>
          </p:cNvPr>
          <p:cNvGrpSpPr/>
          <p:nvPr/>
        </p:nvGrpSpPr>
        <p:grpSpPr>
          <a:xfrm>
            <a:off x="179863" y="4870658"/>
            <a:ext cx="4885963" cy="1097280"/>
            <a:chOff x="419103" y="4957115"/>
            <a:chExt cx="6514617" cy="1463040"/>
          </a:xfrm>
        </p:grpSpPr>
        <p:grpSp>
          <p:nvGrpSpPr>
            <p:cNvPr id="33" name="Group 32">
              <a:extLst>
                <a:ext uri="{FF2B5EF4-FFF2-40B4-BE49-F238E27FC236}">
                  <a16:creationId xmlns="" xmlns:a16="http://schemas.microsoft.com/office/drawing/2014/main" id="{D1CEA81D-0538-4137-9B23-7C7ED6D55C4A}"/>
                </a:ext>
              </a:extLst>
            </p:cNvPr>
            <p:cNvGrpSpPr/>
            <p:nvPr/>
          </p:nvGrpSpPr>
          <p:grpSpPr>
            <a:xfrm>
              <a:off x="419103" y="4957115"/>
              <a:ext cx="2370571" cy="1463040"/>
              <a:chOff x="419103" y="4957115"/>
              <a:chExt cx="2370571" cy="1463040"/>
            </a:xfrm>
          </p:grpSpPr>
          <p:sp>
            <p:nvSpPr>
              <p:cNvPr id="36" name="Rectangle 35">
                <a:extLst>
                  <a:ext uri="{FF2B5EF4-FFF2-40B4-BE49-F238E27FC236}">
                    <a16:creationId xmlns="" xmlns:a16="http://schemas.microsoft.com/office/drawing/2014/main" id="{EA0CAD14-C1DB-4FB2-8870-2524ADF93B39}"/>
                  </a:ext>
                </a:extLst>
              </p:cNvPr>
              <p:cNvSpPr/>
              <p:nvPr/>
            </p:nvSpPr>
            <p:spPr>
              <a:xfrm>
                <a:off x="419103" y="4957115"/>
                <a:ext cx="182880" cy="1463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a:extLst>
                  <a:ext uri="{FF2B5EF4-FFF2-40B4-BE49-F238E27FC236}">
                    <a16:creationId xmlns="" xmlns:a16="http://schemas.microsoft.com/office/drawing/2014/main" id="{44790616-2A21-43F7-89FA-D548631A94F2}"/>
                  </a:ext>
                </a:extLst>
              </p:cNvPr>
              <p:cNvSpPr/>
              <p:nvPr/>
            </p:nvSpPr>
            <p:spPr>
              <a:xfrm>
                <a:off x="668460" y="5271748"/>
                <a:ext cx="2121214" cy="738664"/>
              </a:xfrm>
              <a:prstGeom prst="rect">
                <a:avLst/>
              </a:prstGeom>
            </p:spPr>
            <p:txBody>
              <a:bodyPr wrap="square" lIns="0" tIns="0" rIns="0" bIns="0" anchor="ctr">
                <a:spAutoFit/>
              </a:bodyPr>
              <a:lstStyle/>
              <a:p>
                <a:r>
                  <a:rPr lang="el-GR" b="1" dirty="0">
                    <a:solidFill>
                      <a:prstClr val="black"/>
                    </a:solidFill>
                  </a:rPr>
                  <a:t>66</a:t>
                </a:r>
                <a:r>
                  <a:rPr lang="en-US" b="1" dirty="0">
                    <a:solidFill>
                      <a:prstClr val="black"/>
                    </a:solidFill>
                  </a:rPr>
                  <a:t>%</a:t>
                </a:r>
                <a:r>
                  <a:rPr lang="en-US" dirty="0">
                    <a:solidFill>
                      <a:prstClr val="black"/>
                    </a:solidFill>
                  </a:rPr>
                  <a:t> </a:t>
                </a:r>
                <a:r>
                  <a:rPr lang="el-GR" dirty="0">
                    <a:solidFill>
                      <a:prstClr val="black"/>
                    </a:solidFill>
                  </a:rPr>
                  <a:t> τον απέκλεισα</a:t>
                </a:r>
                <a:endParaRPr lang="en-US" dirty="0">
                  <a:solidFill>
                    <a:prstClr val="black"/>
                  </a:solidFill>
                </a:endParaRPr>
              </a:p>
            </p:txBody>
          </p:sp>
        </p:grpSp>
        <p:sp>
          <p:nvSpPr>
            <p:cNvPr id="34" name="Rectangle 33">
              <a:extLst>
                <a:ext uri="{FF2B5EF4-FFF2-40B4-BE49-F238E27FC236}">
                  <a16:creationId xmlns="" xmlns:a16="http://schemas.microsoft.com/office/drawing/2014/main" id="{D85EC427-1A11-4B5B-A8E6-06E1EE6D2916}"/>
                </a:ext>
              </a:extLst>
            </p:cNvPr>
            <p:cNvSpPr/>
            <p:nvPr/>
          </p:nvSpPr>
          <p:spPr>
            <a:xfrm>
              <a:off x="3655297" y="4957115"/>
              <a:ext cx="182880" cy="146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a:extLst>
                <a:ext uri="{FF2B5EF4-FFF2-40B4-BE49-F238E27FC236}">
                  <a16:creationId xmlns="" xmlns:a16="http://schemas.microsoft.com/office/drawing/2014/main" id="{1C8CDDF5-60CF-4DEC-B7C4-8C8570B9E6D8}"/>
                </a:ext>
              </a:extLst>
            </p:cNvPr>
            <p:cNvSpPr/>
            <p:nvPr/>
          </p:nvSpPr>
          <p:spPr>
            <a:xfrm>
              <a:off x="6750840" y="4957115"/>
              <a:ext cx="182880" cy="1463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39" name="Rectangle 38">
            <a:extLst>
              <a:ext uri="{FF2B5EF4-FFF2-40B4-BE49-F238E27FC236}">
                <a16:creationId xmlns="" xmlns:a16="http://schemas.microsoft.com/office/drawing/2014/main" id="{1C8CDDF5-60CF-4DEC-B7C4-8C8570B9E6D8}"/>
              </a:ext>
            </a:extLst>
          </p:cNvPr>
          <p:cNvSpPr/>
          <p:nvPr/>
        </p:nvSpPr>
        <p:spPr>
          <a:xfrm>
            <a:off x="6969378" y="4876190"/>
            <a:ext cx="137160" cy="109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a:extLst>
              <a:ext uri="{FF2B5EF4-FFF2-40B4-BE49-F238E27FC236}">
                <a16:creationId xmlns="" xmlns:a16="http://schemas.microsoft.com/office/drawing/2014/main" id="{44790616-2A21-43F7-89FA-D548631A94F2}"/>
              </a:ext>
            </a:extLst>
          </p:cNvPr>
          <p:cNvSpPr/>
          <p:nvPr/>
        </p:nvSpPr>
        <p:spPr>
          <a:xfrm>
            <a:off x="2817600" y="5014690"/>
            <a:ext cx="1590910" cy="830997"/>
          </a:xfrm>
          <a:prstGeom prst="rect">
            <a:avLst/>
          </a:prstGeom>
        </p:spPr>
        <p:txBody>
          <a:bodyPr wrap="square" lIns="0" tIns="0" rIns="0" bIns="0" anchor="ctr">
            <a:spAutoFit/>
          </a:bodyPr>
          <a:lstStyle/>
          <a:p>
            <a:r>
              <a:rPr lang="el-GR" b="1" dirty="0">
                <a:solidFill>
                  <a:prstClr val="black"/>
                </a:solidFill>
              </a:rPr>
              <a:t>22</a:t>
            </a:r>
            <a:r>
              <a:rPr lang="en-US" b="1" dirty="0">
                <a:solidFill>
                  <a:prstClr val="black"/>
                </a:solidFill>
              </a:rPr>
              <a:t>% </a:t>
            </a:r>
            <a:r>
              <a:rPr lang="el-GR" dirty="0">
                <a:solidFill>
                  <a:prstClr val="black"/>
                </a:solidFill>
              </a:rPr>
              <a:t>ενημέρωσα κάποιον που εμπιστεύομαι</a:t>
            </a:r>
            <a:endParaRPr lang="en-US" dirty="0">
              <a:solidFill>
                <a:prstClr val="black"/>
              </a:solidFill>
            </a:endParaRPr>
          </a:p>
        </p:txBody>
      </p:sp>
      <p:sp>
        <p:nvSpPr>
          <p:cNvPr id="42" name="Rectangle 41">
            <a:extLst>
              <a:ext uri="{FF2B5EF4-FFF2-40B4-BE49-F238E27FC236}">
                <a16:creationId xmlns="" xmlns:a16="http://schemas.microsoft.com/office/drawing/2014/main" id="{44790616-2A21-43F7-89FA-D548631A94F2}"/>
              </a:ext>
            </a:extLst>
          </p:cNvPr>
          <p:cNvSpPr/>
          <p:nvPr/>
        </p:nvSpPr>
        <p:spPr>
          <a:xfrm>
            <a:off x="5102837" y="4876190"/>
            <a:ext cx="1833254" cy="1107996"/>
          </a:xfrm>
          <a:prstGeom prst="rect">
            <a:avLst/>
          </a:prstGeom>
        </p:spPr>
        <p:txBody>
          <a:bodyPr wrap="square" lIns="0" tIns="0" rIns="0" bIns="0" anchor="ctr">
            <a:spAutoFit/>
          </a:bodyPr>
          <a:lstStyle/>
          <a:p>
            <a:r>
              <a:rPr lang="el-GR" b="1" dirty="0">
                <a:solidFill>
                  <a:prstClr val="black"/>
                </a:solidFill>
              </a:rPr>
              <a:t>10</a:t>
            </a:r>
            <a:r>
              <a:rPr lang="en-US" b="1" dirty="0">
                <a:solidFill>
                  <a:prstClr val="black"/>
                </a:solidFill>
              </a:rPr>
              <a:t>% </a:t>
            </a:r>
            <a:r>
              <a:rPr lang="el-GR" dirty="0">
                <a:solidFill>
                  <a:prstClr val="black"/>
                </a:solidFill>
              </a:rPr>
              <a:t>ξεκίνησα να μιλάω μαζί του για να δω τις προθέσεις του</a:t>
            </a:r>
            <a:endParaRPr lang="en-US" dirty="0">
              <a:solidFill>
                <a:prstClr val="black"/>
              </a:solidFill>
            </a:endParaRPr>
          </a:p>
        </p:txBody>
      </p:sp>
      <p:sp>
        <p:nvSpPr>
          <p:cNvPr id="43" name="Rectangle 42">
            <a:extLst>
              <a:ext uri="{FF2B5EF4-FFF2-40B4-BE49-F238E27FC236}">
                <a16:creationId xmlns="" xmlns:a16="http://schemas.microsoft.com/office/drawing/2014/main" id="{44790616-2A21-43F7-89FA-D548631A94F2}"/>
              </a:ext>
            </a:extLst>
          </p:cNvPr>
          <p:cNvSpPr/>
          <p:nvPr/>
        </p:nvSpPr>
        <p:spPr>
          <a:xfrm>
            <a:off x="7126830" y="4876190"/>
            <a:ext cx="1934399" cy="1107996"/>
          </a:xfrm>
          <a:prstGeom prst="rect">
            <a:avLst/>
          </a:prstGeom>
        </p:spPr>
        <p:txBody>
          <a:bodyPr wrap="square" lIns="0" tIns="0" rIns="0" bIns="0" anchor="ctr">
            <a:spAutoFit/>
          </a:bodyPr>
          <a:lstStyle/>
          <a:p>
            <a:r>
              <a:rPr lang="el-GR" b="1" dirty="0">
                <a:solidFill>
                  <a:prstClr val="black"/>
                </a:solidFill>
              </a:rPr>
              <a:t>3</a:t>
            </a:r>
            <a:r>
              <a:rPr lang="en-US" b="1" dirty="0">
                <a:solidFill>
                  <a:prstClr val="black"/>
                </a:solidFill>
              </a:rPr>
              <a:t>% </a:t>
            </a:r>
            <a:r>
              <a:rPr lang="el-GR" dirty="0">
                <a:solidFill>
                  <a:prstClr val="black"/>
                </a:solidFill>
              </a:rPr>
              <a:t> αντιμετώπισα πρόβλημα γιατί δεν το διαχειρίστηκα σωστά</a:t>
            </a:r>
            <a:endParaRPr lang="en-US" dirty="0">
              <a:solidFill>
                <a:prstClr val="black"/>
              </a:solidFill>
            </a:endParaRPr>
          </a:p>
        </p:txBody>
      </p:sp>
      <p:pic>
        <p:nvPicPr>
          <p:cNvPr id="2050" name="Picture 2" descr="ÎÏÎ¿ÏÎ­Î»ÎµÏÎ¼Î± ÎµÎ¹ÎºÏÎ½Î±Ï Î³Î¹Î± ÏÎ¿Î¼ÏÎ¸ÏÎµÏ kids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7547" y="3083916"/>
            <a:ext cx="910611" cy="7736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Î£ÏÎµÏÎ¹ÎºÎ® ÎµÎ¹ÎºÏÎ½Î±"/>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0836" y="3170550"/>
            <a:ext cx="1002164" cy="68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926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08C15872-DC75-4611-BC78-4D9DCB0C6305}"/>
              </a:ext>
            </a:extLst>
          </p:cNvPr>
          <p:cNvSpPr/>
          <p:nvPr/>
        </p:nvSpPr>
        <p:spPr>
          <a:xfrm>
            <a:off x="0" y="857250"/>
            <a:ext cx="9144000" cy="1057275"/>
          </a:xfrm>
          <a:prstGeom prst="rect">
            <a:avLst/>
          </a:prstGeom>
          <a:pattFill prst="dash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Slide Number Placeholder 2">
            <a:extLst>
              <a:ext uri="{FF2B5EF4-FFF2-40B4-BE49-F238E27FC236}">
                <a16:creationId xmlns="" xmlns:a16="http://schemas.microsoft.com/office/drawing/2014/main" id="{9735B2E0-DF79-42DF-BC66-6C38E2AA21A8}"/>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19</a:t>
            </a:fld>
            <a:endParaRPr lang="en-US" dirty="0">
              <a:solidFill>
                <a:prstClr val="black">
                  <a:tint val="75000"/>
                </a:prstClr>
              </a:solidFill>
            </a:endParaRPr>
          </a:p>
        </p:txBody>
      </p:sp>
      <p:graphicFrame>
        <p:nvGraphicFramePr>
          <p:cNvPr id="31" name="Chart 30">
            <a:extLst>
              <a:ext uri="{FF2B5EF4-FFF2-40B4-BE49-F238E27FC236}">
                <a16:creationId xmlns="" xmlns:a16="http://schemas.microsoft.com/office/drawing/2014/main" id="{CFC7D823-8785-4952-985D-7EE60DFBF76B}"/>
              </a:ext>
            </a:extLst>
          </p:cNvPr>
          <p:cNvGraphicFramePr/>
          <p:nvPr>
            <p:extLst/>
          </p:nvPr>
        </p:nvGraphicFramePr>
        <p:xfrm>
          <a:off x="628651" y="2298525"/>
          <a:ext cx="3831530" cy="2554354"/>
        </p:xfrm>
        <a:graphic>
          <a:graphicData uri="http://schemas.openxmlformats.org/drawingml/2006/chart">
            <c:chart xmlns:c="http://schemas.openxmlformats.org/drawingml/2006/chart" xmlns:r="http://schemas.openxmlformats.org/officeDocument/2006/relationships" r:id="rId2"/>
          </a:graphicData>
        </a:graphic>
      </p:graphicFrame>
      <p:sp>
        <p:nvSpPr>
          <p:cNvPr id="32" name="Oval 31">
            <a:extLst>
              <a:ext uri="{FF2B5EF4-FFF2-40B4-BE49-F238E27FC236}">
                <a16:creationId xmlns="" xmlns:a16="http://schemas.microsoft.com/office/drawing/2014/main" id="{46695AE7-90E4-4A1E-8878-FAB625DBEC7F}"/>
              </a:ext>
            </a:extLst>
          </p:cNvPr>
          <p:cNvSpPr/>
          <p:nvPr/>
        </p:nvSpPr>
        <p:spPr>
          <a:xfrm>
            <a:off x="1911002" y="2942288"/>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aphicFrame>
        <p:nvGraphicFramePr>
          <p:cNvPr id="33" name="Chart 32">
            <a:extLst>
              <a:ext uri="{FF2B5EF4-FFF2-40B4-BE49-F238E27FC236}">
                <a16:creationId xmlns="" xmlns:a16="http://schemas.microsoft.com/office/drawing/2014/main" id="{0B7EB26B-3979-4ED6-B0FD-FC17756BA557}"/>
              </a:ext>
            </a:extLst>
          </p:cNvPr>
          <p:cNvGraphicFramePr/>
          <p:nvPr>
            <p:extLst/>
          </p:nvPr>
        </p:nvGraphicFramePr>
        <p:xfrm>
          <a:off x="4819651" y="2298525"/>
          <a:ext cx="3831530" cy="2554354"/>
        </p:xfrm>
        <a:graphic>
          <a:graphicData uri="http://schemas.openxmlformats.org/drawingml/2006/chart">
            <c:chart xmlns:c="http://schemas.openxmlformats.org/drawingml/2006/chart" xmlns:r="http://schemas.openxmlformats.org/officeDocument/2006/relationships" r:id="rId3"/>
          </a:graphicData>
        </a:graphic>
      </p:graphicFrame>
      <p:sp>
        <p:nvSpPr>
          <p:cNvPr id="35" name="Rectangle 34">
            <a:extLst>
              <a:ext uri="{FF2B5EF4-FFF2-40B4-BE49-F238E27FC236}">
                <a16:creationId xmlns="" xmlns:a16="http://schemas.microsoft.com/office/drawing/2014/main" id="{292B76E1-A16D-4E90-8E07-B7C2EB69F0EE}"/>
              </a:ext>
            </a:extLst>
          </p:cNvPr>
          <p:cNvSpPr/>
          <p:nvPr/>
        </p:nvSpPr>
        <p:spPr>
          <a:xfrm>
            <a:off x="783529" y="4706133"/>
            <a:ext cx="3521771" cy="969496"/>
          </a:xfrm>
          <a:prstGeom prst="rect">
            <a:avLst/>
          </a:prstGeom>
        </p:spPr>
        <p:txBody>
          <a:bodyPr wrap="square" lIns="0" tIns="0" rIns="0" bIns="0" anchor="ctr">
            <a:spAutoFit/>
          </a:bodyPr>
          <a:lstStyle/>
          <a:p>
            <a:pPr algn="ctr"/>
            <a:r>
              <a:rPr lang="en-US" sz="2100" dirty="0">
                <a:solidFill>
                  <a:prstClr val="black"/>
                </a:solidFill>
              </a:rPr>
              <a:t>To 14% </a:t>
            </a:r>
            <a:r>
              <a:rPr lang="el-GR" sz="2100" dirty="0">
                <a:solidFill>
                  <a:prstClr val="black"/>
                </a:solidFill>
              </a:rPr>
              <a:t>των παιδιών δηλώνει ότι μοιράζεται προσωπικό υλικό στο διαδίκτυο</a:t>
            </a:r>
            <a:endParaRPr lang="en-US" sz="2100" dirty="0">
              <a:solidFill>
                <a:prstClr val="black"/>
              </a:solidFill>
            </a:endParaRPr>
          </a:p>
        </p:txBody>
      </p:sp>
      <p:sp>
        <p:nvSpPr>
          <p:cNvPr id="37" name="Rectangle 36">
            <a:extLst>
              <a:ext uri="{FF2B5EF4-FFF2-40B4-BE49-F238E27FC236}">
                <a16:creationId xmlns="" xmlns:a16="http://schemas.microsoft.com/office/drawing/2014/main" id="{ECFBF8DF-A7A1-42B9-88FE-541F85CB101D}"/>
              </a:ext>
            </a:extLst>
          </p:cNvPr>
          <p:cNvSpPr/>
          <p:nvPr/>
        </p:nvSpPr>
        <p:spPr>
          <a:xfrm>
            <a:off x="783529" y="2056742"/>
            <a:ext cx="3521771" cy="207749"/>
          </a:xfrm>
          <a:prstGeom prst="rect">
            <a:avLst/>
          </a:prstGeom>
        </p:spPr>
        <p:txBody>
          <a:bodyPr wrap="square" lIns="0" tIns="0" rIns="0" bIns="0" anchor="t">
            <a:spAutoFit/>
          </a:bodyPr>
          <a:lstStyle/>
          <a:p>
            <a:pPr algn="ctr"/>
            <a:r>
              <a:rPr lang="en-US" sz="1350" b="1" dirty="0">
                <a:solidFill>
                  <a:prstClr val="black"/>
                </a:solidFill>
              </a:rPr>
              <a:t>SEXTING</a:t>
            </a:r>
          </a:p>
        </p:txBody>
      </p:sp>
      <p:sp>
        <p:nvSpPr>
          <p:cNvPr id="4" name="TextBox 3"/>
          <p:cNvSpPr txBox="1"/>
          <p:nvPr/>
        </p:nvSpPr>
        <p:spPr>
          <a:xfrm>
            <a:off x="2030064" y="3174542"/>
            <a:ext cx="1345595" cy="715581"/>
          </a:xfrm>
          <a:prstGeom prst="rect">
            <a:avLst/>
          </a:prstGeom>
          <a:noFill/>
        </p:spPr>
        <p:txBody>
          <a:bodyPr wrap="square" rtlCol="0">
            <a:spAutoFit/>
          </a:bodyPr>
          <a:lstStyle/>
          <a:p>
            <a:r>
              <a:rPr lang="en-US" sz="4050" b="1" dirty="0">
                <a:solidFill>
                  <a:prstClr val="black"/>
                </a:solidFill>
              </a:rPr>
              <a:t>14%</a:t>
            </a:r>
            <a:endParaRPr lang="el-GR" sz="4050" b="1" dirty="0">
              <a:solidFill>
                <a:prstClr val="black"/>
              </a:solidFill>
            </a:endParaRPr>
          </a:p>
        </p:txBody>
      </p:sp>
      <p:sp>
        <p:nvSpPr>
          <p:cNvPr id="17" name="TextBox 16">
            <a:extLst>
              <a:ext uri="{FF2B5EF4-FFF2-40B4-BE49-F238E27FC236}">
                <a16:creationId xmlns="" xmlns:a16="http://schemas.microsoft.com/office/drawing/2014/main" id="{385FB431-7B14-4614-BB3B-FA17C1F6C41E}"/>
              </a:ext>
            </a:extLst>
          </p:cNvPr>
          <p:cNvSpPr txBox="1"/>
          <p:nvPr/>
        </p:nvSpPr>
        <p:spPr>
          <a:xfrm>
            <a:off x="528638" y="960904"/>
            <a:ext cx="8086725" cy="415498"/>
          </a:xfrm>
          <a:prstGeom prst="rect">
            <a:avLst/>
          </a:prstGeom>
          <a:noFill/>
        </p:spPr>
        <p:txBody>
          <a:bodyPr wrap="square" lIns="0" tIns="0" rIns="0" bIns="0" rtlCol="0" anchor="t">
            <a:spAutoFit/>
          </a:bodyPr>
          <a:lstStyle/>
          <a:p>
            <a:pPr algn="ctr"/>
            <a:r>
              <a:rPr lang="el-GR" sz="2700" b="1" dirty="0">
                <a:solidFill>
                  <a:srgbClr val="13A183"/>
                </a:solidFill>
              </a:rPr>
              <a:t>ΕΡΕΥΝΑ ΕΛΛΗΝΙΚΟΥ ΚΕΝΤΡΟΥ ΑΣΦΑΛΟΥΣ ΔΙΑΔΙΚΤΥΟΥ – ΙΤΕ</a:t>
            </a:r>
          </a:p>
        </p:txBody>
      </p:sp>
    </p:spTree>
    <p:extLst>
      <p:ext uri="{BB962C8B-B14F-4D97-AF65-F5344CB8AC3E}">
        <p14:creationId xmlns:p14="http://schemas.microsoft.com/office/powerpoint/2010/main" val="3868036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990" y="288132"/>
            <a:ext cx="7886700" cy="1252539"/>
          </a:xfrm>
        </p:spPr>
        <p:txBody>
          <a:bodyPr>
            <a:normAutofit fontScale="90000"/>
          </a:bodyPr>
          <a:lstStyle/>
          <a:p>
            <a:pPr algn="ct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l-GR" sz="3600" b="1" dirty="0">
                <a:latin typeface="Tahoma" panose="020B0604030504040204" pitchFamily="34" charset="0"/>
                <a:ea typeface="Tahoma" panose="020B0604030504040204" pitchFamily="34" charset="0"/>
                <a:cs typeface="Tahoma" panose="020B0604030504040204" pitchFamily="34" charset="0"/>
              </a:rPr>
              <a:t>Είμαστε θετικοί στη χρήση του διαδικτύου από τα παιδιά γιατί…</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601980" y="1828801"/>
            <a:ext cx="7886700" cy="1912619"/>
          </a:xfrm>
        </p:spPr>
        <p:txBody>
          <a:bodyPr/>
          <a:lstStyle/>
          <a:p>
            <a:pPr>
              <a:buClr>
                <a:srgbClr val="92D050"/>
              </a:buClr>
              <a:buFont typeface="Wingdings" panose="05000000000000000000" pitchFamily="2" charset="2"/>
              <a:buChar char="Ø"/>
            </a:pPr>
            <a:r>
              <a:rPr lang="en-US" dirty="0" smtClean="0">
                <a:solidFill>
                  <a:schemeClr val="accent1">
                    <a:lumMod val="50000"/>
                  </a:schemeClr>
                </a:solidFill>
              </a:rPr>
              <a:t>M</a:t>
            </a:r>
            <a:r>
              <a:rPr lang="el-GR" dirty="0" err="1" smtClean="0">
                <a:solidFill>
                  <a:schemeClr val="accent1">
                    <a:lumMod val="50000"/>
                  </a:schemeClr>
                </a:solidFill>
              </a:rPr>
              <a:t>αθαίνουν</a:t>
            </a:r>
            <a:r>
              <a:rPr lang="el-GR" dirty="0" smtClean="0">
                <a:solidFill>
                  <a:schemeClr val="accent1">
                    <a:lumMod val="50000"/>
                  </a:schemeClr>
                </a:solidFill>
              </a:rPr>
              <a:t> </a:t>
            </a:r>
            <a:endParaRPr lang="en-US" dirty="0">
              <a:solidFill>
                <a:schemeClr val="accent1">
                  <a:lumMod val="50000"/>
                </a:schemeClr>
              </a:solidFill>
            </a:endParaRPr>
          </a:p>
          <a:p>
            <a:pPr>
              <a:buClr>
                <a:srgbClr val="92D050"/>
              </a:buClr>
              <a:buFont typeface="Wingdings" panose="05000000000000000000" pitchFamily="2" charset="2"/>
              <a:buChar char="Ø"/>
            </a:pPr>
            <a:r>
              <a:rPr lang="el-GR" dirty="0" smtClean="0">
                <a:solidFill>
                  <a:schemeClr val="accent1">
                    <a:lumMod val="50000"/>
                  </a:schemeClr>
                </a:solidFill>
              </a:rPr>
              <a:t>Επικοινωνούν </a:t>
            </a:r>
            <a:endParaRPr lang="en-US" dirty="0" smtClean="0">
              <a:solidFill>
                <a:schemeClr val="accent1">
                  <a:lumMod val="50000"/>
                </a:schemeClr>
              </a:solidFill>
            </a:endParaRPr>
          </a:p>
          <a:p>
            <a:pPr>
              <a:buClr>
                <a:srgbClr val="92D050"/>
              </a:buClr>
              <a:buFont typeface="Wingdings" panose="05000000000000000000" pitchFamily="2" charset="2"/>
              <a:buChar char="Ø"/>
            </a:pPr>
            <a:r>
              <a:rPr lang="el-GR" dirty="0" smtClean="0">
                <a:solidFill>
                  <a:schemeClr val="accent1">
                    <a:lumMod val="50000"/>
                  </a:schemeClr>
                </a:solidFill>
              </a:rPr>
              <a:t>Αναπτύσσουν καινούριες δεξιότητες</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7600"/>
            <a:ext cx="9144000" cy="3200400"/>
          </a:xfrm>
          <a:prstGeom prst="rect">
            <a:avLst/>
          </a:prstGeom>
        </p:spPr>
      </p:pic>
    </p:spTree>
    <p:extLst>
      <p:ext uri="{BB962C8B-B14F-4D97-AF65-F5344CB8AC3E}">
        <p14:creationId xmlns:p14="http://schemas.microsoft.com/office/powerpoint/2010/main" val="33504158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08C15872-DC75-4611-BC78-4D9DCB0C6305}"/>
              </a:ext>
            </a:extLst>
          </p:cNvPr>
          <p:cNvSpPr/>
          <p:nvPr/>
        </p:nvSpPr>
        <p:spPr>
          <a:xfrm>
            <a:off x="0" y="857250"/>
            <a:ext cx="9144000" cy="1057275"/>
          </a:xfrm>
          <a:prstGeom prst="rect">
            <a:avLst/>
          </a:prstGeom>
          <a:pattFill prst="dash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Slide Number Placeholder 2">
            <a:extLst>
              <a:ext uri="{FF2B5EF4-FFF2-40B4-BE49-F238E27FC236}">
                <a16:creationId xmlns="" xmlns:a16="http://schemas.microsoft.com/office/drawing/2014/main" id="{9735B2E0-DF79-42DF-BC66-6C38E2AA21A8}"/>
              </a:ext>
            </a:extLst>
          </p:cNvPr>
          <p:cNvSpPr>
            <a:spLocks noGrp="1"/>
          </p:cNvSpPr>
          <p:nvPr>
            <p:ph type="sldNum" sz="quarter" idx="12"/>
          </p:nvPr>
        </p:nvSpPr>
        <p:spPr/>
        <p:txBody>
          <a:bodyPr/>
          <a:lstStyle/>
          <a:p>
            <a:fld id="{7FAA5F3C-F0A9-42FF-BB7C-DD95C97F8441}" type="slidenum">
              <a:rPr lang="en-US" smtClean="0">
                <a:solidFill>
                  <a:prstClr val="black">
                    <a:tint val="75000"/>
                  </a:prstClr>
                </a:solidFill>
              </a:rPr>
              <a:pPr/>
              <a:t>20</a:t>
            </a:fld>
            <a:endParaRPr lang="en-US" dirty="0">
              <a:solidFill>
                <a:prstClr val="black">
                  <a:tint val="75000"/>
                </a:prstClr>
              </a:solidFill>
            </a:endParaRPr>
          </a:p>
        </p:txBody>
      </p:sp>
      <p:graphicFrame>
        <p:nvGraphicFramePr>
          <p:cNvPr id="31" name="Chart 30">
            <a:extLst>
              <a:ext uri="{FF2B5EF4-FFF2-40B4-BE49-F238E27FC236}">
                <a16:creationId xmlns="" xmlns:a16="http://schemas.microsoft.com/office/drawing/2014/main" id="{CFC7D823-8785-4952-985D-7EE60DFBF76B}"/>
              </a:ext>
            </a:extLst>
          </p:cNvPr>
          <p:cNvGraphicFramePr/>
          <p:nvPr>
            <p:extLst/>
          </p:nvPr>
        </p:nvGraphicFramePr>
        <p:xfrm>
          <a:off x="628651" y="2298525"/>
          <a:ext cx="3831530" cy="2554354"/>
        </p:xfrm>
        <a:graphic>
          <a:graphicData uri="http://schemas.openxmlformats.org/drawingml/2006/chart">
            <c:chart xmlns:c="http://schemas.openxmlformats.org/drawingml/2006/chart" xmlns:r="http://schemas.openxmlformats.org/officeDocument/2006/relationships" r:id="rId2"/>
          </a:graphicData>
        </a:graphic>
      </p:graphicFrame>
      <p:sp>
        <p:nvSpPr>
          <p:cNvPr id="32" name="Oval 31">
            <a:extLst>
              <a:ext uri="{FF2B5EF4-FFF2-40B4-BE49-F238E27FC236}">
                <a16:creationId xmlns="" xmlns:a16="http://schemas.microsoft.com/office/drawing/2014/main" id="{46695AE7-90E4-4A1E-8878-FAB625DBEC7F}"/>
              </a:ext>
            </a:extLst>
          </p:cNvPr>
          <p:cNvSpPr/>
          <p:nvPr/>
        </p:nvSpPr>
        <p:spPr>
          <a:xfrm>
            <a:off x="1911002" y="2942288"/>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Oval 33">
            <a:extLst>
              <a:ext uri="{FF2B5EF4-FFF2-40B4-BE49-F238E27FC236}">
                <a16:creationId xmlns="" xmlns:a16="http://schemas.microsoft.com/office/drawing/2014/main" id="{E6DC9154-4975-41AE-A6DF-EF07D856FD81}"/>
              </a:ext>
            </a:extLst>
          </p:cNvPr>
          <p:cNvSpPr/>
          <p:nvPr/>
        </p:nvSpPr>
        <p:spPr>
          <a:xfrm>
            <a:off x="6102002" y="2942288"/>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a:extLst>
              <a:ext uri="{FF2B5EF4-FFF2-40B4-BE49-F238E27FC236}">
                <a16:creationId xmlns="" xmlns:a16="http://schemas.microsoft.com/office/drawing/2014/main" id="{292B76E1-A16D-4E90-8E07-B7C2EB69F0EE}"/>
              </a:ext>
            </a:extLst>
          </p:cNvPr>
          <p:cNvSpPr/>
          <p:nvPr/>
        </p:nvSpPr>
        <p:spPr>
          <a:xfrm>
            <a:off x="783529" y="4867716"/>
            <a:ext cx="3521771" cy="646331"/>
          </a:xfrm>
          <a:prstGeom prst="rect">
            <a:avLst/>
          </a:prstGeom>
        </p:spPr>
        <p:txBody>
          <a:bodyPr wrap="square" lIns="0" tIns="0" rIns="0" bIns="0" anchor="ctr">
            <a:spAutoFit/>
          </a:bodyPr>
          <a:lstStyle/>
          <a:p>
            <a:pPr algn="ctr"/>
            <a:r>
              <a:rPr lang="en-US" sz="2100" dirty="0">
                <a:solidFill>
                  <a:prstClr val="black"/>
                </a:solidFill>
              </a:rPr>
              <a:t>To </a:t>
            </a:r>
            <a:r>
              <a:rPr lang="el-GR" sz="2100" dirty="0">
                <a:solidFill>
                  <a:prstClr val="black"/>
                </a:solidFill>
              </a:rPr>
              <a:t>61% έχει συναντήσει ακατάλληλο περιεχόμενο</a:t>
            </a:r>
            <a:endParaRPr lang="en-US" sz="2100" dirty="0">
              <a:solidFill>
                <a:prstClr val="black"/>
              </a:solidFill>
            </a:endParaRPr>
          </a:p>
        </p:txBody>
      </p:sp>
      <p:sp>
        <p:nvSpPr>
          <p:cNvPr id="37" name="Rectangle 36">
            <a:extLst>
              <a:ext uri="{FF2B5EF4-FFF2-40B4-BE49-F238E27FC236}">
                <a16:creationId xmlns="" xmlns:a16="http://schemas.microsoft.com/office/drawing/2014/main" id="{ECFBF8DF-A7A1-42B9-88FE-541F85CB101D}"/>
              </a:ext>
            </a:extLst>
          </p:cNvPr>
          <p:cNvSpPr/>
          <p:nvPr/>
        </p:nvSpPr>
        <p:spPr>
          <a:xfrm>
            <a:off x="783529" y="2056742"/>
            <a:ext cx="3521771" cy="207749"/>
          </a:xfrm>
          <a:prstGeom prst="rect">
            <a:avLst/>
          </a:prstGeom>
        </p:spPr>
        <p:txBody>
          <a:bodyPr wrap="square" lIns="0" tIns="0" rIns="0" bIns="0" anchor="t">
            <a:spAutoFit/>
          </a:bodyPr>
          <a:lstStyle/>
          <a:p>
            <a:pPr algn="ctr"/>
            <a:r>
              <a:rPr lang="el-GR" sz="1350" b="1" dirty="0">
                <a:solidFill>
                  <a:prstClr val="black"/>
                </a:solidFill>
              </a:rPr>
              <a:t>ΑΚΑΤΑΛΛΗΛΟ ΠΕΡΙΕΧΟΜΕΝΟ</a:t>
            </a:r>
            <a:endParaRPr lang="en-US" sz="1350" b="1" dirty="0">
              <a:solidFill>
                <a:prstClr val="black"/>
              </a:solidFill>
            </a:endParaRPr>
          </a:p>
        </p:txBody>
      </p:sp>
      <p:sp>
        <p:nvSpPr>
          <p:cNvPr id="4" name="TextBox 3"/>
          <p:cNvSpPr txBox="1"/>
          <p:nvPr/>
        </p:nvSpPr>
        <p:spPr>
          <a:xfrm>
            <a:off x="2030064" y="3174542"/>
            <a:ext cx="1246535" cy="715581"/>
          </a:xfrm>
          <a:prstGeom prst="rect">
            <a:avLst/>
          </a:prstGeom>
          <a:noFill/>
        </p:spPr>
        <p:txBody>
          <a:bodyPr wrap="square" rtlCol="0">
            <a:spAutoFit/>
          </a:bodyPr>
          <a:lstStyle/>
          <a:p>
            <a:r>
              <a:rPr lang="en-US" sz="4050" b="1" dirty="0">
                <a:solidFill>
                  <a:prstClr val="black"/>
                </a:solidFill>
              </a:rPr>
              <a:t>6</a:t>
            </a:r>
            <a:r>
              <a:rPr lang="el-GR" sz="4050" b="1" dirty="0">
                <a:solidFill>
                  <a:prstClr val="black"/>
                </a:solidFill>
              </a:rPr>
              <a:t>1</a:t>
            </a:r>
            <a:r>
              <a:rPr lang="en-US" sz="4050" b="1" dirty="0">
                <a:solidFill>
                  <a:prstClr val="black"/>
                </a:solidFill>
              </a:rPr>
              <a:t>%</a:t>
            </a:r>
            <a:endParaRPr lang="el-GR" sz="4050" b="1" dirty="0">
              <a:solidFill>
                <a:prstClr val="black"/>
              </a:solidFill>
            </a:endParaRPr>
          </a:p>
        </p:txBody>
      </p:sp>
      <p:sp>
        <p:nvSpPr>
          <p:cNvPr id="16" name="TextBox 15">
            <a:extLst>
              <a:ext uri="{FF2B5EF4-FFF2-40B4-BE49-F238E27FC236}">
                <a16:creationId xmlns="" xmlns:a16="http://schemas.microsoft.com/office/drawing/2014/main" id="{385FB431-7B14-4614-BB3B-FA17C1F6C41E}"/>
              </a:ext>
            </a:extLst>
          </p:cNvPr>
          <p:cNvSpPr txBox="1"/>
          <p:nvPr/>
        </p:nvSpPr>
        <p:spPr>
          <a:xfrm>
            <a:off x="528638" y="960904"/>
            <a:ext cx="8086725" cy="415498"/>
          </a:xfrm>
          <a:prstGeom prst="rect">
            <a:avLst/>
          </a:prstGeom>
          <a:noFill/>
        </p:spPr>
        <p:txBody>
          <a:bodyPr wrap="square" lIns="0" tIns="0" rIns="0" bIns="0" rtlCol="0" anchor="t">
            <a:spAutoFit/>
          </a:bodyPr>
          <a:lstStyle/>
          <a:p>
            <a:pPr algn="ctr"/>
            <a:r>
              <a:rPr lang="el-GR" sz="2700" b="1" dirty="0">
                <a:solidFill>
                  <a:srgbClr val="13A183"/>
                </a:solidFill>
              </a:rPr>
              <a:t>ΕΡΕΥΝΑ ΕΛΛΗΝΙΚΟΥ ΚΕΝΤΡΟΥ ΑΣΦΑΛΟΥΣ ΔΙΑΔΙΚΤΥΟΥ – ΙΤΕ</a:t>
            </a:r>
          </a:p>
        </p:txBody>
      </p:sp>
      <p:pic>
        <p:nvPicPr>
          <p:cNvPr id="2" name="Picture 1"/>
          <p:cNvPicPr>
            <a:picLocks noChangeAspect="1"/>
          </p:cNvPicPr>
          <p:nvPr/>
        </p:nvPicPr>
        <p:blipFill>
          <a:blip r:embed="rId3"/>
          <a:stretch>
            <a:fillRect/>
          </a:stretch>
        </p:blipFill>
        <p:spPr>
          <a:xfrm>
            <a:off x="4865077" y="1489672"/>
            <a:ext cx="3470031" cy="2082019"/>
          </a:xfrm>
          <a:prstGeom prst="rect">
            <a:avLst/>
          </a:prstGeom>
        </p:spPr>
      </p:pic>
      <p:pic>
        <p:nvPicPr>
          <p:cNvPr id="5" name="Picture 4"/>
          <p:cNvPicPr>
            <a:picLocks noChangeAspect="1"/>
          </p:cNvPicPr>
          <p:nvPr/>
        </p:nvPicPr>
        <p:blipFill>
          <a:blip r:embed="rId4"/>
          <a:stretch>
            <a:fillRect/>
          </a:stretch>
        </p:blipFill>
        <p:spPr>
          <a:xfrm>
            <a:off x="4865077" y="3684959"/>
            <a:ext cx="3470031" cy="2082018"/>
          </a:xfrm>
          <a:prstGeom prst="rect">
            <a:avLst/>
          </a:prstGeom>
        </p:spPr>
      </p:pic>
    </p:spTree>
    <p:extLst>
      <p:ext uri="{BB962C8B-B14F-4D97-AF65-F5344CB8AC3E}">
        <p14:creationId xmlns:p14="http://schemas.microsoft.com/office/powerpoint/2010/main" val="1161561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72490" y="2664459"/>
            <a:ext cx="7585710" cy="131064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Τίτλος 1"/>
          <p:cNvSpPr>
            <a:spLocks noGrp="1"/>
          </p:cNvSpPr>
          <p:nvPr>
            <p:ph type="title"/>
          </p:nvPr>
        </p:nvSpPr>
        <p:spPr>
          <a:xfrm>
            <a:off x="651510" y="507433"/>
            <a:ext cx="7886700" cy="1158240"/>
          </a:xfrm>
        </p:spPr>
        <p:txBody>
          <a:bodyPr>
            <a:normAutofit fontScale="90000"/>
          </a:bodyPr>
          <a:lstStyle/>
          <a:p>
            <a:pPr algn="ctr"/>
            <a:r>
              <a:rPr lang="en-US" dirty="0" smtClean="0"/>
              <a:t/>
            </a:r>
            <a:br>
              <a:rPr lang="en-US" dirty="0" smtClean="0"/>
            </a:br>
            <a:r>
              <a:rPr lang="el-GR" sz="36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Κοινωνικά δίκτυα… </a:t>
            </a:r>
            <a:r>
              <a:rPr lang="en-US" sz="36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en-US" sz="36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l-GR" sz="36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Τι πρέπει να προσέχουν τα παιδιά</a:t>
            </a:r>
            <a:r>
              <a:rPr lang="el-GR" dirty="0" smtClean="0"/>
              <a:t/>
            </a:r>
            <a:br>
              <a:rPr lang="el-GR" dirty="0" smtClean="0"/>
            </a:br>
            <a:endParaRPr lang="el-GR" dirty="0"/>
          </a:p>
        </p:txBody>
      </p:sp>
      <p:sp>
        <p:nvSpPr>
          <p:cNvPr id="3" name="Θέση περιεχομένου 2"/>
          <p:cNvSpPr>
            <a:spLocks noGrp="1"/>
          </p:cNvSpPr>
          <p:nvPr>
            <p:ph idx="1"/>
          </p:nvPr>
        </p:nvSpPr>
        <p:spPr>
          <a:xfrm>
            <a:off x="62865" y="1729740"/>
            <a:ext cx="8850630" cy="3550920"/>
          </a:xfrm>
        </p:spPr>
        <p:txBody>
          <a:bodyPr>
            <a:noAutofit/>
          </a:bodyPr>
          <a:lstStyle/>
          <a:p>
            <a:pPr>
              <a:buClr>
                <a:srgbClr val="92D050"/>
              </a:buClr>
              <a:buFont typeface="Wingdings" panose="05000000000000000000" pitchFamily="2" charset="2"/>
              <a:buChar char="ü"/>
            </a:pPr>
            <a:r>
              <a:rPr lang="el-GR" sz="1800" dirty="0" smtClean="0">
                <a:solidFill>
                  <a:schemeClr val="accent1">
                    <a:lumMod val="50000"/>
                  </a:schemeClr>
                </a:solidFill>
              </a:rPr>
              <a:t>Δείξτε </a:t>
            </a:r>
            <a:r>
              <a:rPr lang="el-GR" sz="1800" dirty="0">
                <a:solidFill>
                  <a:schemeClr val="accent1">
                    <a:lumMod val="50000"/>
                  </a:schemeClr>
                </a:solidFill>
              </a:rPr>
              <a:t>τις επιλογές ασφαλείας που υπάρχουν στις ιστοσελίδες κοινωνικής δικτύωσης στο παιδί </a:t>
            </a:r>
            <a:r>
              <a:rPr lang="el-GR" sz="1800" dirty="0" smtClean="0">
                <a:solidFill>
                  <a:schemeClr val="accent1">
                    <a:lumMod val="50000"/>
                  </a:schemeClr>
                </a:solidFill>
              </a:rPr>
              <a:t>και </a:t>
            </a:r>
            <a:r>
              <a:rPr lang="el-GR" sz="1800" dirty="0">
                <a:solidFill>
                  <a:schemeClr val="accent1">
                    <a:lumMod val="50000"/>
                  </a:schemeClr>
                </a:solidFill>
              </a:rPr>
              <a:t>προτρέψτε το να επιλέξει </a:t>
            </a:r>
            <a:r>
              <a:rPr lang="el-GR" sz="1800" dirty="0" smtClean="0">
                <a:solidFill>
                  <a:schemeClr val="accent1">
                    <a:lumMod val="50000"/>
                  </a:schemeClr>
                </a:solidFill>
              </a:rPr>
              <a:t>τις ρυθμίσεις </a:t>
            </a:r>
            <a:r>
              <a:rPr lang="el-GR" sz="1800" dirty="0">
                <a:solidFill>
                  <a:schemeClr val="accent1">
                    <a:lumMod val="50000"/>
                  </a:schemeClr>
                </a:solidFill>
              </a:rPr>
              <a:t>που </a:t>
            </a:r>
            <a:r>
              <a:rPr lang="el-GR" sz="1800" dirty="0" smtClean="0">
                <a:solidFill>
                  <a:schemeClr val="accent1">
                    <a:lumMod val="50000"/>
                  </a:schemeClr>
                </a:solidFill>
              </a:rPr>
              <a:t>καθιστούν το </a:t>
            </a:r>
            <a:r>
              <a:rPr lang="el-GR" sz="1800" dirty="0">
                <a:solidFill>
                  <a:schemeClr val="accent1">
                    <a:lumMod val="50000"/>
                  </a:schemeClr>
                </a:solidFill>
              </a:rPr>
              <a:t>προφίλ του </a:t>
            </a:r>
            <a:r>
              <a:rPr lang="el-GR" sz="1800" dirty="0" err="1" smtClean="0">
                <a:solidFill>
                  <a:schemeClr val="accent1">
                    <a:lumMod val="50000"/>
                  </a:schemeClr>
                </a:solidFill>
              </a:rPr>
              <a:t>προσβάσιμο</a:t>
            </a:r>
            <a:r>
              <a:rPr lang="el-GR" sz="1800" dirty="0" smtClean="0">
                <a:solidFill>
                  <a:schemeClr val="accent1">
                    <a:lumMod val="50000"/>
                  </a:schemeClr>
                </a:solidFill>
              </a:rPr>
              <a:t> </a:t>
            </a:r>
            <a:r>
              <a:rPr lang="el-GR" sz="1800" dirty="0">
                <a:solidFill>
                  <a:schemeClr val="accent1">
                    <a:lumMod val="50000"/>
                  </a:schemeClr>
                </a:solidFill>
              </a:rPr>
              <a:t>μόνο στους φίλους </a:t>
            </a:r>
            <a:r>
              <a:rPr lang="el-GR" sz="1800" dirty="0" smtClean="0">
                <a:solidFill>
                  <a:schemeClr val="accent1">
                    <a:lumMod val="50000"/>
                  </a:schemeClr>
                </a:solidFill>
              </a:rPr>
              <a:t>του</a:t>
            </a:r>
            <a:r>
              <a:rPr lang="en-US" sz="1800" dirty="0" smtClean="0">
                <a:solidFill>
                  <a:schemeClr val="accent1">
                    <a:lumMod val="50000"/>
                  </a:schemeClr>
                </a:solidFill>
              </a:rPr>
              <a:t>. </a:t>
            </a:r>
            <a:endParaRPr lang="el-GR" sz="1800" dirty="0" smtClean="0">
              <a:solidFill>
                <a:schemeClr val="accent1">
                  <a:lumMod val="50000"/>
                </a:schemeClr>
              </a:solidFill>
            </a:endParaRPr>
          </a:p>
          <a:p>
            <a:pPr marL="0" indent="0">
              <a:buClr>
                <a:srgbClr val="FF0000"/>
              </a:buClr>
              <a:buNone/>
            </a:pPr>
            <a:endParaRPr lang="en-US" sz="1800" dirty="0">
              <a:solidFill>
                <a:schemeClr val="accent1">
                  <a:lumMod val="75000"/>
                </a:schemeClr>
              </a:solidFill>
            </a:endParaRPr>
          </a:p>
          <a:p>
            <a:pPr>
              <a:buClr>
                <a:srgbClr val="92D050"/>
              </a:buClr>
              <a:buFont typeface="Wingdings" panose="05000000000000000000" pitchFamily="2" charset="2"/>
              <a:buChar char="Ø"/>
            </a:pPr>
            <a:endParaRPr lang="el-GR" sz="1800" dirty="0" smtClean="0"/>
          </a:p>
          <a:p>
            <a:pPr>
              <a:buClr>
                <a:srgbClr val="92D050"/>
              </a:buClr>
              <a:buFont typeface="Wingdings" panose="05000000000000000000" pitchFamily="2" charset="2"/>
              <a:buChar char="Ø"/>
            </a:pPr>
            <a:endParaRPr lang="el-GR" sz="1800" dirty="0"/>
          </a:p>
          <a:p>
            <a:pPr>
              <a:buClr>
                <a:srgbClr val="92D050"/>
              </a:buClr>
              <a:buFont typeface="Wingdings" panose="05000000000000000000" pitchFamily="2" charset="2"/>
              <a:buChar char="Ø"/>
            </a:pPr>
            <a:endParaRPr lang="en-US" sz="1800" dirty="0" smtClean="0">
              <a:solidFill>
                <a:schemeClr val="accent1">
                  <a:lumMod val="50000"/>
                </a:schemeClr>
              </a:solidFill>
            </a:endParaRPr>
          </a:p>
          <a:p>
            <a:pPr>
              <a:buClr>
                <a:srgbClr val="92D050"/>
              </a:buClr>
              <a:buFont typeface="Wingdings" panose="05000000000000000000" pitchFamily="2" charset="2"/>
              <a:buChar char="ü"/>
            </a:pPr>
            <a:r>
              <a:rPr lang="el-GR" sz="1800" dirty="0" smtClean="0">
                <a:solidFill>
                  <a:schemeClr val="accent1">
                    <a:lumMod val="50000"/>
                  </a:schemeClr>
                </a:solidFill>
              </a:rPr>
              <a:t>Δώστε </a:t>
            </a:r>
            <a:r>
              <a:rPr lang="el-GR" sz="1800" dirty="0">
                <a:solidFill>
                  <a:schemeClr val="accent1">
                    <a:lumMod val="50000"/>
                  </a:schemeClr>
                </a:solidFill>
              </a:rPr>
              <a:t>ιδιαίτερη έμφαση στα άτομα με τα οποία συνομιλεί το παιδί </a:t>
            </a:r>
            <a:r>
              <a:rPr lang="el-GR" sz="1800" dirty="0" smtClean="0">
                <a:solidFill>
                  <a:schemeClr val="accent1">
                    <a:lumMod val="50000"/>
                  </a:schemeClr>
                </a:solidFill>
              </a:rPr>
              <a:t>στο </a:t>
            </a:r>
            <a:r>
              <a:rPr lang="el-GR" sz="1800" dirty="0">
                <a:solidFill>
                  <a:schemeClr val="accent1">
                    <a:lumMod val="50000"/>
                  </a:schemeClr>
                </a:solidFill>
              </a:rPr>
              <a:t>διαδίκτυο. Ενημερώστε το ότι αυτός με τον οποίο μιλάει μπορεί να μην είναι αυτός που φαίνεται και τονίστε του ότι πρέπει να δέχεται αιτήματα φιλίας μόνο από ανθρώπους που γνωρίζει.</a:t>
            </a:r>
          </a:p>
          <a:p>
            <a:pPr>
              <a:buClr>
                <a:srgbClr val="92D050"/>
              </a:buClr>
              <a:buFont typeface="Wingdings" panose="05000000000000000000" pitchFamily="2" charset="2"/>
              <a:buChar char="Ø"/>
            </a:pPr>
            <a:endParaRPr lang="el-GR" sz="1800" dirty="0" smtClean="0"/>
          </a:p>
        </p:txBody>
      </p:sp>
      <p:sp>
        <p:nvSpPr>
          <p:cNvPr id="4" name="Θέση αριθμού διαφάνειας 3"/>
          <p:cNvSpPr>
            <a:spLocks noGrp="1"/>
          </p:cNvSpPr>
          <p:nvPr>
            <p:ph type="sldNum" sz="quarter" idx="12"/>
          </p:nvPr>
        </p:nvSpPr>
        <p:spPr/>
        <p:txBody>
          <a:bodyPr/>
          <a:lstStyle/>
          <a:p>
            <a:fld id="{615CEDE7-6E4D-4068-BBEE-DAA1B27CDCAF}" type="slidenum">
              <a:rPr lang="en-GB" smtClean="0">
                <a:solidFill>
                  <a:prstClr val="black">
                    <a:tint val="75000"/>
                  </a:prstClr>
                </a:solidFill>
              </a:rPr>
              <a:pPr/>
              <a:t>21</a:t>
            </a:fld>
            <a:endParaRPr lang="en-GB"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740" y="4924741"/>
            <a:ext cx="4503420" cy="1290638"/>
          </a:xfrm>
          <a:prstGeom prst="rect">
            <a:avLst/>
          </a:prstGeom>
          <a:ln>
            <a:noFill/>
          </a:ln>
          <a:effectLst>
            <a:softEdge rad="112500"/>
          </a:effectLst>
        </p:spPr>
      </p:pic>
      <p:sp>
        <p:nvSpPr>
          <p:cNvPr id="7" name="TextBox 6"/>
          <p:cNvSpPr txBox="1"/>
          <p:nvPr/>
        </p:nvSpPr>
        <p:spPr>
          <a:xfrm>
            <a:off x="948690" y="2719614"/>
            <a:ext cx="7642860" cy="1200329"/>
          </a:xfrm>
          <a:prstGeom prst="rect">
            <a:avLst/>
          </a:prstGeom>
          <a:noFill/>
        </p:spPr>
        <p:txBody>
          <a:bodyPr wrap="square" rtlCol="0">
            <a:spAutoFit/>
          </a:bodyPr>
          <a:lstStyle/>
          <a:p>
            <a:r>
              <a:rPr lang="en-US" dirty="0" smtClean="0">
                <a:solidFill>
                  <a:prstClr val="white"/>
                </a:solidFill>
              </a:rPr>
              <a:t>E</a:t>
            </a:r>
            <a:r>
              <a:rPr lang="el-GR" dirty="0" err="1" smtClean="0">
                <a:solidFill>
                  <a:prstClr val="white"/>
                </a:solidFill>
              </a:rPr>
              <a:t>νημερωθείτε</a:t>
            </a:r>
            <a:r>
              <a:rPr lang="el-GR" dirty="0" smtClean="0">
                <a:solidFill>
                  <a:prstClr val="white"/>
                </a:solidFill>
              </a:rPr>
              <a:t> για την ασφαλή χρήση των κοινωνικών δικτύων από εδώ: </a:t>
            </a:r>
            <a:r>
              <a:rPr lang="en-US" dirty="0">
                <a:solidFill>
                  <a:prstClr val="white"/>
                </a:solidFill>
                <a:hlinkClick r:id="rId3"/>
              </a:rPr>
              <a:t>https://</a:t>
            </a:r>
            <a:r>
              <a:rPr lang="en-US" dirty="0" smtClean="0">
                <a:solidFill>
                  <a:prstClr val="white"/>
                </a:solidFill>
                <a:hlinkClick r:id="rId3"/>
              </a:rPr>
              <a:t>bit.ly/2H3Ka0V</a:t>
            </a:r>
            <a:endParaRPr lang="el-GR" dirty="0" smtClean="0">
              <a:solidFill>
                <a:prstClr val="white"/>
              </a:solidFill>
            </a:endParaRPr>
          </a:p>
          <a:p>
            <a:r>
              <a:rPr lang="el-GR" dirty="0" smtClean="0">
                <a:solidFill>
                  <a:prstClr val="white"/>
                </a:solidFill>
              </a:rPr>
              <a:t>Έναν αναλυτικό οδηγό για το πως να κάνετε αναφορά στα κοινωνικά δίκτυα μπορείτε να δείτε εδώ: </a:t>
            </a:r>
            <a:r>
              <a:rPr lang="en-US" dirty="0">
                <a:solidFill>
                  <a:prstClr val="white"/>
                </a:solidFill>
                <a:hlinkClick r:id="rId4"/>
              </a:rPr>
              <a:t>https://bit.ly/2u73Mxh</a:t>
            </a:r>
            <a:endParaRPr lang="en-US" dirty="0">
              <a:solidFill>
                <a:prstClr val="white"/>
              </a:solidFill>
            </a:endParaRPr>
          </a:p>
        </p:txBody>
      </p:sp>
    </p:spTree>
    <p:extLst>
      <p:ext uri="{BB962C8B-B14F-4D97-AF65-F5344CB8AC3E}">
        <p14:creationId xmlns:p14="http://schemas.microsoft.com/office/powerpoint/2010/main" val="684709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385921"/>
            <a:ext cx="9364980" cy="1252539"/>
          </a:xfrm>
        </p:spPr>
        <p:txBody>
          <a:bodyPr>
            <a:normAutofit/>
          </a:bodyPr>
          <a:lstStyle/>
          <a:p>
            <a:pPr algn="ctr"/>
            <a:r>
              <a:rPr lang="el-GR" sz="3200" b="1" dirty="0" smtClean="0">
                <a:latin typeface="Tahoma" panose="020B0604030504040204" pitchFamily="34" charset="0"/>
                <a:ea typeface="Tahoma" panose="020B0604030504040204" pitchFamily="34" charset="0"/>
                <a:cs typeface="Tahoma" panose="020B0604030504040204" pitchFamily="34" charset="0"/>
              </a:rPr>
              <a:t>Προστασία της </a:t>
            </a:r>
            <a:r>
              <a:rPr lang="el-GR" sz="3200" b="1" dirty="0" err="1" smtClean="0">
                <a:latin typeface="Tahoma" panose="020B0604030504040204" pitchFamily="34" charset="0"/>
                <a:ea typeface="Tahoma" panose="020B0604030504040204" pitchFamily="34" charset="0"/>
                <a:cs typeface="Tahoma" panose="020B0604030504040204" pitchFamily="34" charset="0"/>
              </a:rPr>
              <a:t>ιδιωτικότητας</a:t>
            </a:r>
            <a:r>
              <a:rPr lang="el-GR" sz="3200" b="1" dirty="0" smtClean="0">
                <a:latin typeface="Tahoma" panose="020B0604030504040204" pitchFamily="34" charset="0"/>
                <a:ea typeface="Tahoma" panose="020B0604030504040204" pitchFamily="34" charset="0"/>
                <a:cs typeface="Tahoma" panose="020B0604030504040204" pitchFamily="34" charset="0"/>
              </a:rPr>
              <a:t> στο διαδίκτυο</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628650" y="1920874"/>
            <a:ext cx="6282690" cy="4270375"/>
          </a:xfrm>
        </p:spPr>
        <p:txBody>
          <a:bodyPr>
            <a:normAutofit fontScale="77500" lnSpcReduction="20000"/>
          </a:bodyPr>
          <a:lstStyle/>
          <a:p>
            <a:pPr>
              <a:buClr>
                <a:srgbClr val="92D050"/>
              </a:buClr>
              <a:buFont typeface="Wingdings" panose="05000000000000000000" pitchFamily="2" charset="2"/>
              <a:buChar char="§"/>
            </a:pPr>
            <a:r>
              <a:rPr lang="el-GR" dirty="0" smtClean="0">
                <a:solidFill>
                  <a:schemeClr val="accent1">
                    <a:lumMod val="50000"/>
                  </a:schemeClr>
                </a:solidFill>
              </a:rPr>
              <a:t>Σωστές ρυθμίσεις στα προφίλ των παιδιών στα κοινωνικά δίκτυα</a:t>
            </a:r>
          </a:p>
          <a:p>
            <a:pPr>
              <a:buClr>
                <a:srgbClr val="92D050"/>
              </a:buClr>
              <a:buFont typeface="Wingdings" panose="05000000000000000000" pitchFamily="2" charset="2"/>
              <a:buChar char="§"/>
            </a:pPr>
            <a:r>
              <a:rPr lang="el-GR" dirty="0" smtClean="0">
                <a:solidFill>
                  <a:schemeClr val="accent1">
                    <a:lumMod val="50000"/>
                  </a:schemeClr>
                </a:solidFill>
              </a:rPr>
              <a:t>Προσοχή στο «κατέβασμα» εφαρμογών. Δεν είναι δωρεάν-τις πληρώνουμε με τα δεδομένα μας</a:t>
            </a:r>
          </a:p>
          <a:p>
            <a:pPr>
              <a:buClr>
                <a:srgbClr val="92D050"/>
              </a:buClr>
              <a:buFont typeface="Wingdings" panose="05000000000000000000" pitchFamily="2" charset="2"/>
              <a:buChar char="§"/>
            </a:pPr>
            <a:r>
              <a:rPr lang="el-GR" dirty="0">
                <a:solidFill>
                  <a:schemeClr val="accent1">
                    <a:lumMod val="50000"/>
                  </a:schemeClr>
                </a:solidFill>
              </a:rPr>
              <a:t>Δώστε έμφαση στην αποκάλυψη προσωπικών δεδομένων και μέσα από τη δημοσίευση φωτογραφιών </a:t>
            </a:r>
          </a:p>
          <a:p>
            <a:pPr>
              <a:buClr>
                <a:srgbClr val="92D050"/>
              </a:buClr>
              <a:buFont typeface="Wingdings" panose="05000000000000000000" pitchFamily="2" charset="2"/>
              <a:buChar char="§"/>
            </a:pPr>
            <a:r>
              <a:rPr lang="el-GR" dirty="0">
                <a:solidFill>
                  <a:schemeClr val="accent1">
                    <a:lumMod val="50000"/>
                  </a:schemeClr>
                </a:solidFill>
              </a:rPr>
              <a:t>Μάθετε στο παιδί όταν δημοσιεύει μια φωτογραφία που απεικονίζονται και άλλοι πάντα να ζητάει την έγκρισή </a:t>
            </a:r>
            <a:r>
              <a:rPr lang="el-GR" dirty="0" smtClean="0">
                <a:solidFill>
                  <a:schemeClr val="accent1">
                    <a:lumMod val="50000"/>
                  </a:schemeClr>
                </a:solidFill>
              </a:rPr>
              <a:t>τους</a:t>
            </a:r>
          </a:p>
          <a:p>
            <a:pPr>
              <a:buClr>
                <a:srgbClr val="92D050"/>
              </a:buClr>
              <a:buFont typeface="Wingdings" panose="05000000000000000000" pitchFamily="2" charset="2"/>
              <a:buChar char="§"/>
            </a:pPr>
            <a:r>
              <a:rPr lang="el-GR" dirty="0">
                <a:solidFill>
                  <a:schemeClr val="accent1">
                    <a:lumMod val="50000"/>
                  </a:schemeClr>
                </a:solidFill>
              </a:rPr>
              <a:t>Εξηγήστε του ότι θα πρέπει να σέβεται τους άλλους χρήστες. Οι κανόνες καλής συμπεριφοράς που ισχύουν στην πραγματική ζωή, ισχύουν και στο διαδίκτυο</a:t>
            </a:r>
          </a:p>
          <a:p>
            <a:pPr>
              <a:buClr>
                <a:srgbClr val="92D050"/>
              </a:buClr>
              <a:buFont typeface="Wingdings" panose="05000000000000000000" pitchFamily="2" charset="2"/>
              <a:buChar char="§"/>
            </a:pPr>
            <a:endParaRPr lang="el-GR" dirty="0" smtClean="0">
              <a:solidFill>
                <a:schemeClr val="tx2"/>
              </a:solidFill>
            </a:endParaRPr>
          </a:p>
          <a:p>
            <a:pPr>
              <a:buFontTx/>
              <a:buChar char="-"/>
            </a:pPr>
            <a:endParaRPr lang="en-US" dirty="0">
              <a:solidFill>
                <a:schemeClr val="tx2"/>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22</a:t>
            </a:fld>
            <a:endParaRPr lang="en-GB"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0" y="1356046"/>
            <a:ext cx="4655820" cy="4655820"/>
          </a:xfrm>
          <a:prstGeom prst="rect">
            <a:avLst/>
          </a:prstGeom>
        </p:spPr>
      </p:pic>
    </p:spTree>
    <p:extLst>
      <p:ext uri="{BB962C8B-B14F-4D97-AF65-F5344CB8AC3E}">
        <p14:creationId xmlns:p14="http://schemas.microsoft.com/office/powerpoint/2010/main" val="3332708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122"/>
            <a:ext cx="9273540" cy="1252539"/>
          </a:xfrm>
        </p:spPr>
        <p:txBody>
          <a:bodyPr>
            <a:normAutofit fontScale="90000"/>
          </a:bodyPr>
          <a:lstStyle/>
          <a:p>
            <a:pPr algn="ctr"/>
            <a:r>
              <a:rPr lang="el-GR"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Προστασία της </a:t>
            </a:r>
            <a:r>
              <a:rPr lang="el-GR" sz="36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ιδιωτικότητας</a:t>
            </a:r>
            <a:r>
              <a:rPr lang="el-GR"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στο διαδίκτυο</a:t>
            </a:r>
            <a:r>
              <a:rPr lang="en-US" dirty="0"/>
              <a:t/>
            </a:r>
            <a:br>
              <a:rPr lang="en-US" dirty="0"/>
            </a:br>
            <a:endParaRPr lang="en-US" dirty="0"/>
          </a:p>
        </p:txBody>
      </p:sp>
      <p:sp>
        <p:nvSpPr>
          <p:cNvPr id="3" name="Content Placeholder 2"/>
          <p:cNvSpPr>
            <a:spLocks noGrp="1"/>
          </p:cNvSpPr>
          <p:nvPr>
            <p:ph idx="1"/>
          </p:nvPr>
        </p:nvSpPr>
        <p:spPr>
          <a:xfrm>
            <a:off x="628650" y="1920874"/>
            <a:ext cx="3958590" cy="3847465"/>
          </a:xfrm>
        </p:spPr>
        <p:txBody>
          <a:bodyPr>
            <a:normAutofit fontScale="70000" lnSpcReduction="20000"/>
          </a:bodyPr>
          <a:lstStyle/>
          <a:p>
            <a:pPr>
              <a:buClr>
                <a:srgbClr val="92D050"/>
              </a:buClr>
              <a:buFont typeface="Wingdings" panose="05000000000000000000" pitchFamily="2" charset="2"/>
              <a:buChar char="ü"/>
            </a:pPr>
            <a:r>
              <a:rPr lang="el-GR" dirty="0" smtClean="0">
                <a:solidFill>
                  <a:schemeClr val="accent1">
                    <a:lumMod val="50000"/>
                  </a:schemeClr>
                </a:solidFill>
              </a:rPr>
              <a:t>Μάθετε στο παιδί να αποφεύγει τη χρήση κωδικών που είναι εύκολοι στην (</a:t>
            </a:r>
            <a:r>
              <a:rPr lang="el-GR" dirty="0">
                <a:solidFill>
                  <a:schemeClr val="accent1">
                    <a:lumMod val="50000"/>
                  </a:schemeClr>
                </a:solidFill>
              </a:rPr>
              <a:t>όπως ημερομηνίες, γνωστούς όρους, ακολουθίες γραμμάτων ή κύρια ονόματα).</a:t>
            </a:r>
          </a:p>
          <a:p>
            <a:pPr>
              <a:buClr>
                <a:srgbClr val="92D050"/>
              </a:buClr>
              <a:buFont typeface="Wingdings" panose="05000000000000000000" pitchFamily="2" charset="2"/>
              <a:buChar char="ü"/>
            </a:pPr>
            <a:r>
              <a:rPr lang="el-GR" dirty="0" smtClean="0">
                <a:solidFill>
                  <a:schemeClr val="accent1">
                    <a:lumMod val="50000"/>
                  </a:schemeClr>
                </a:solidFill>
              </a:rPr>
              <a:t>Μάθετε το να κρατάει τους </a:t>
            </a:r>
            <a:r>
              <a:rPr lang="el-GR" dirty="0">
                <a:solidFill>
                  <a:schemeClr val="accent1">
                    <a:lumMod val="50000"/>
                  </a:schemeClr>
                </a:solidFill>
              </a:rPr>
              <a:t>κωδικούς </a:t>
            </a:r>
            <a:r>
              <a:rPr lang="el-GR" dirty="0" smtClean="0">
                <a:solidFill>
                  <a:schemeClr val="accent1">
                    <a:lumMod val="50000"/>
                  </a:schemeClr>
                </a:solidFill>
              </a:rPr>
              <a:t>του </a:t>
            </a:r>
            <a:r>
              <a:rPr lang="el-GR" dirty="0">
                <a:solidFill>
                  <a:schemeClr val="accent1">
                    <a:lumMod val="50000"/>
                  </a:schemeClr>
                </a:solidFill>
              </a:rPr>
              <a:t>μυστικούς και </a:t>
            </a:r>
            <a:r>
              <a:rPr lang="el-GR" dirty="0" smtClean="0">
                <a:solidFill>
                  <a:schemeClr val="accent1">
                    <a:lumMod val="50000"/>
                  </a:schemeClr>
                </a:solidFill>
              </a:rPr>
              <a:t>να τους αλλάζει σε </a:t>
            </a:r>
            <a:r>
              <a:rPr lang="el-GR" dirty="0">
                <a:solidFill>
                  <a:schemeClr val="accent1">
                    <a:lumMod val="50000"/>
                  </a:schemeClr>
                </a:solidFill>
              </a:rPr>
              <a:t>τακτικά χρονικά διαστήματα (τουλάχιστον μια φορά ανά 6 μήνες</a:t>
            </a:r>
            <a:r>
              <a:rPr lang="el-GR" dirty="0" smtClean="0">
                <a:solidFill>
                  <a:schemeClr val="accent1">
                    <a:lumMod val="50000"/>
                  </a:schemeClr>
                </a:solidFill>
              </a:rPr>
              <a:t>).</a:t>
            </a:r>
          </a:p>
          <a:p>
            <a:pPr>
              <a:buClr>
                <a:srgbClr val="92D050"/>
              </a:buClr>
              <a:buFont typeface="Wingdings" panose="05000000000000000000" pitchFamily="2" charset="2"/>
              <a:buChar char="ü"/>
            </a:pPr>
            <a:r>
              <a:rPr lang="el-GR" dirty="0" smtClean="0">
                <a:solidFill>
                  <a:schemeClr val="accent1">
                    <a:lumMod val="50000"/>
                  </a:schemeClr>
                </a:solidFill>
              </a:rPr>
              <a:t>Μάθετέ το να χρησιμοποιεί προγράμματα </a:t>
            </a:r>
            <a:r>
              <a:rPr lang="el-GR" dirty="0">
                <a:solidFill>
                  <a:schemeClr val="accent1">
                    <a:lumMod val="50000"/>
                  </a:schemeClr>
                </a:solidFill>
              </a:rPr>
              <a:t>τείχους ασφαλείας (</a:t>
            </a:r>
            <a:r>
              <a:rPr lang="el-GR" dirty="0" err="1">
                <a:solidFill>
                  <a:schemeClr val="accent1">
                    <a:lumMod val="50000"/>
                  </a:schemeClr>
                </a:solidFill>
              </a:rPr>
              <a:t>firewall</a:t>
            </a:r>
            <a:r>
              <a:rPr lang="el-GR" dirty="0">
                <a:solidFill>
                  <a:schemeClr val="accent1">
                    <a:lumMod val="50000"/>
                  </a:schemeClr>
                </a:solidFill>
              </a:rPr>
              <a:t>) και προστασίας από ιούς (</a:t>
            </a:r>
            <a:r>
              <a:rPr lang="el-GR" dirty="0" err="1">
                <a:solidFill>
                  <a:schemeClr val="accent1">
                    <a:lumMod val="50000"/>
                  </a:schemeClr>
                </a:solidFill>
              </a:rPr>
              <a:t>antivirus</a:t>
            </a:r>
            <a:r>
              <a:rPr lang="el-GR" dirty="0">
                <a:solidFill>
                  <a:schemeClr val="accent1">
                    <a:lumMod val="50000"/>
                  </a:schemeClr>
                </a:solidFill>
              </a:rPr>
              <a:t>). </a:t>
            </a:r>
            <a:r>
              <a:rPr lang="el-GR" dirty="0" smtClean="0">
                <a:solidFill>
                  <a:schemeClr val="accent1">
                    <a:lumMod val="50000"/>
                  </a:schemeClr>
                </a:solidFill>
              </a:rPr>
              <a:t>Να φροντίζει </a:t>
            </a:r>
            <a:r>
              <a:rPr lang="el-GR" dirty="0">
                <a:solidFill>
                  <a:schemeClr val="accent1">
                    <a:lumMod val="50000"/>
                  </a:schemeClr>
                </a:solidFill>
              </a:rPr>
              <a:t>τα προγράμματα αυτά να είναι ενημερωμένα</a:t>
            </a:r>
          </a:p>
        </p:txBody>
      </p:sp>
      <p:sp>
        <p:nvSpPr>
          <p:cNvPr id="4" name="Slide Number Placeholder 3"/>
          <p:cNvSpPr>
            <a:spLocks noGrp="1"/>
          </p:cNvSpPr>
          <p:nvPr>
            <p:ph type="sldNum" sz="quarter" idx="12"/>
          </p:nvPr>
        </p:nvSpPr>
        <p:spPr/>
        <p:txBody>
          <a:bodyPr/>
          <a:lstStyle/>
          <a:p>
            <a:fld id="{615CEDE7-6E4D-4068-BBEE-DAA1B27CDCAF}" type="slidenum">
              <a:rPr lang="en-GB" smtClean="0"/>
              <a:pPr/>
              <a:t>23</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341" y="2024064"/>
            <a:ext cx="4823366" cy="3062603"/>
          </a:xfrm>
          <a:prstGeom prst="rect">
            <a:avLst/>
          </a:prstGeom>
        </p:spPr>
      </p:pic>
    </p:spTree>
    <p:extLst>
      <p:ext uri="{BB962C8B-B14F-4D97-AF65-F5344CB8AC3E}">
        <p14:creationId xmlns:p14="http://schemas.microsoft.com/office/powerpoint/2010/main" val="25522386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CEDE7-6E4D-4068-BBEE-DAA1B27CDCAF}" type="slidenum">
              <a:rPr lang="en-GB" smtClean="0"/>
              <a:pPr/>
              <a:t>24</a:t>
            </a:fld>
            <a:endParaRPr lang="en-GB" dirty="0"/>
          </a:p>
        </p:txBody>
      </p:sp>
      <p:sp>
        <p:nvSpPr>
          <p:cNvPr id="5" name="Rectangle 4"/>
          <p:cNvSpPr/>
          <p:nvPr/>
        </p:nvSpPr>
        <p:spPr>
          <a:xfrm>
            <a:off x="2499360" y="3470654"/>
            <a:ext cx="8839200" cy="1477328"/>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605" y="2082801"/>
            <a:ext cx="6381750" cy="4381500"/>
          </a:xfrm>
          <a:prstGeom prst="rect">
            <a:avLst/>
          </a:prstGeom>
        </p:spPr>
      </p:pic>
      <p:sp>
        <p:nvSpPr>
          <p:cNvPr id="3" name="Line Callout 1 2"/>
          <p:cNvSpPr/>
          <p:nvPr/>
        </p:nvSpPr>
        <p:spPr>
          <a:xfrm flipH="1">
            <a:off x="538341" y="1021915"/>
            <a:ext cx="2493288" cy="1379737"/>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Κατάρριψη στη συνείδηση του παιδιού  του μύθου  της ανωνυμίας στο διαδίκτυο </a:t>
            </a:r>
            <a:endParaRPr lang="el-GR" dirty="0"/>
          </a:p>
        </p:txBody>
      </p:sp>
      <p:pic>
        <p:nvPicPr>
          <p:cNvPr id="6" name="Picture 5"/>
          <p:cNvPicPr>
            <a:picLocks noChangeAspect="1"/>
          </p:cNvPicPr>
          <p:nvPr/>
        </p:nvPicPr>
        <p:blipFill>
          <a:blip r:embed="rId3"/>
          <a:stretch>
            <a:fillRect/>
          </a:stretch>
        </p:blipFill>
        <p:spPr>
          <a:xfrm flipH="1">
            <a:off x="5282334" y="1022750"/>
            <a:ext cx="3488286" cy="1566808"/>
          </a:xfrm>
          <a:prstGeom prst="rect">
            <a:avLst/>
          </a:prstGeom>
        </p:spPr>
      </p:pic>
      <p:sp>
        <p:nvSpPr>
          <p:cNvPr id="7" name="TextBox 6"/>
          <p:cNvSpPr txBox="1"/>
          <p:nvPr/>
        </p:nvSpPr>
        <p:spPr>
          <a:xfrm>
            <a:off x="6187536" y="1094564"/>
            <a:ext cx="2440983" cy="1200329"/>
          </a:xfrm>
          <a:prstGeom prst="rect">
            <a:avLst/>
          </a:prstGeom>
          <a:noFill/>
        </p:spPr>
        <p:txBody>
          <a:bodyPr wrap="square" rtlCol="0">
            <a:spAutoFit/>
          </a:bodyPr>
          <a:lstStyle/>
          <a:p>
            <a:pPr algn="ctr"/>
            <a:r>
              <a:rPr lang="el-GR" dirty="0">
                <a:solidFill>
                  <a:schemeClr val="bg1"/>
                </a:solidFill>
              </a:rPr>
              <a:t>Ενδυνάμωση του αισθήματος της υπευθυνότητας όταν βρίσκεται </a:t>
            </a:r>
            <a:r>
              <a:rPr lang="el-GR" dirty="0" err="1">
                <a:solidFill>
                  <a:schemeClr val="bg1"/>
                </a:solidFill>
              </a:rPr>
              <a:t>online</a:t>
            </a:r>
            <a:r>
              <a:rPr lang="el-GR" dirty="0">
                <a:solidFill>
                  <a:schemeClr val="bg1"/>
                </a:solidFill>
              </a:rPr>
              <a:t>. </a:t>
            </a:r>
          </a:p>
        </p:txBody>
      </p:sp>
    </p:spTree>
    <p:extLst>
      <p:ext uri="{BB962C8B-B14F-4D97-AF65-F5344CB8AC3E}">
        <p14:creationId xmlns:p14="http://schemas.microsoft.com/office/powerpoint/2010/main" val="27173769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8620" y="1833564"/>
            <a:ext cx="8412480" cy="2471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1025"/>
            <a:ext cx="9456420" cy="1252539"/>
          </a:xfrm>
        </p:spPr>
        <p:txBody>
          <a:bodyPr>
            <a:normAutofit fontScale="90000"/>
          </a:bodyPr>
          <a:lstStyle/>
          <a:p>
            <a:r>
              <a:rPr lang="el-GR" dirty="0"/>
              <a:t> </a:t>
            </a:r>
            <a:r>
              <a:rPr lang="el-GR" sz="34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Τα παιδιά πρέπει να συνειδητοποιήσουν ότι…</a:t>
            </a:r>
            <a:r>
              <a:rPr lang="el-GR" sz="3400" dirty="0" smtClean="0">
                <a:latin typeface="Tahoma" panose="020B0604030504040204" pitchFamily="34" charset="0"/>
                <a:ea typeface="Tahoma" panose="020B0604030504040204" pitchFamily="34" charset="0"/>
                <a:cs typeface="Tahoma" panose="020B0604030504040204" pitchFamily="34" charset="0"/>
              </a:rPr>
              <a:t/>
            </a:r>
            <a:br>
              <a:rPr lang="el-GR" sz="3400" dirty="0" smtClean="0">
                <a:latin typeface="Tahoma" panose="020B0604030504040204" pitchFamily="34" charset="0"/>
                <a:ea typeface="Tahoma" panose="020B0604030504040204" pitchFamily="34" charset="0"/>
                <a:cs typeface="Tahoma" panose="020B0604030504040204" pitchFamily="34" charset="0"/>
              </a:rPr>
            </a:br>
            <a:endParaRPr lang="en-US" sz="34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marL="0" indent="0" algn="ctr">
              <a:buNone/>
            </a:pPr>
            <a:r>
              <a:rPr lang="el-GR" sz="2400" dirty="0" smtClean="0">
                <a:solidFill>
                  <a:schemeClr val="bg1"/>
                </a:solidFill>
              </a:rPr>
              <a:t>Κάθε φορά που χρησιμοποιούν το διαδίκτυο αφήνουν πίσω τους ένα ψηφιακό αποτύπωμα το οποίο θα τους ακολουθεί σε όλη τους τη ζωή και θα διαμορφώσει τη διαδικτυακή τους φήμη. Μπορεί </a:t>
            </a:r>
            <a:r>
              <a:rPr lang="el-GR" sz="2400" dirty="0">
                <a:solidFill>
                  <a:schemeClr val="bg1"/>
                </a:solidFill>
              </a:rPr>
              <a:t>να είναι </a:t>
            </a:r>
            <a:r>
              <a:rPr lang="el-GR" sz="2400" dirty="0" smtClean="0">
                <a:solidFill>
                  <a:schemeClr val="bg1"/>
                </a:solidFill>
              </a:rPr>
              <a:t>θετικό </a:t>
            </a:r>
            <a:r>
              <a:rPr lang="el-GR" sz="2400" dirty="0">
                <a:solidFill>
                  <a:schemeClr val="bg1"/>
                </a:solidFill>
              </a:rPr>
              <a:t>ή </a:t>
            </a:r>
            <a:r>
              <a:rPr lang="el-GR" sz="2400" dirty="0" smtClean="0">
                <a:solidFill>
                  <a:schemeClr val="bg1"/>
                </a:solidFill>
              </a:rPr>
              <a:t>αρνητικό </a:t>
            </a:r>
            <a:r>
              <a:rPr lang="el-GR" sz="2400" dirty="0">
                <a:solidFill>
                  <a:schemeClr val="bg1"/>
                </a:solidFill>
              </a:rPr>
              <a:t>και μπορεί να επηρεάσουν τον τρόπο που </a:t>
            </a:r>
            <a:r>
              <a:rPr lang="el-GR" sz="2400" dirty="0" smtClean="0">
                <a:solidFill>
                  <a:schemeClr val="bg1"/>
                </a:solidFill>
              </a:rPr>
              <a:t>μας </a:t>
            </a:r>
            <a:r>
              <a:rPr lang="el-GR" sz="2400" dirty="0">
                <a:solidFill>
                  <a:schemeClr val="bg1"/>
                </a:solidFill>
              </a:rPr>
              <a:t>«βλέπουν» οι άλλοι στο παρόν ή και στο </a:t>
            </a:r>
            <a:r>
              <a:rPr lang="el-GR" sz="2400" dirty="0" smtClean="0">
                <a:solidFill>
                  <a:schemeClr val="bg1"/>
                </a:solidFill>
              </a:rPr>
              <a:t>μέλλον</a:t>
            </a:r>
            <a:r>
              <a:rPr lang="el-GR" dirty="0" smtClean="0">
                <a:solidFill>
                  <a:schemeClr val="bg1"/>
                </a:solidFill>
              </a:rPr>
              <a:t>.</a:t>
            </a:r>
            <a:r>
              <a:rPr lang="el-GR" dirty="0" smtClean="0">
                <a:solidFill>
                  <a:schemeClr val="accent1">
                    <a:lumMod val="50000"/>
                  </a:schemeClr>
                </a:solidFill>
              </a:rPr>
              <a:t> </a:t>
            </a:r>
            <a:endParaRPr lang="en-US"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25</a:t>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695" y="3070540"/>
            <a:ext cx="3737610" cy="3737610"/>
          </a:xfrm>
          <a:prstGeom prst="rect">
            <a:avLst/>
          </a:prstGeom>
        </p:spPr>
      </p:pic>
    </p:spTree>
    <p:extLst>
      <p:ext uri="{BB962C8B-B14F-4D97-AF65-F5344CB8AC3E}">
        <p14:creationId xmlns:p14="http://schemas.microsoft.com/office/powerpoint/2010/main" val="37845684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ΜΕΛΕΤΕΣ ΔΕΙΧΝΟΥΝ:</a:t>
            </a:r>
            <a:endParaRPr lang="en-US"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78130" y="1677034"/>
            <a:ext cx="8462010" cy="4270375"/>
          </a:xfrm>
        </p:spPr>
        <p:txBody>
          <a:bodyPr/>
          <a:lstStyle/>
          <a:p>
            <a:pPr>
              <a:buClr>
                <a:srgbClr val="92D050"/>
              </a:buClr>
              <a:buFont typeface="Wingdings" panose="05000000000000000000" pitchFamily="2" charset="2"/>
              <a:buChar char="ü"/>
            </a:pPr>
            <a:r>
              <a:rPr lang="el-GR" dirty="0" smtClean="0">
                <a:solidFill>
                  <a:schemeClr val="accent1">
                    <a:lumMod val="50000"/>
                  </a:schemeClr>
                </a:solidFill>
              </a:rPr>
              <a:t>79% των εργοδοτών στις ΗΠΑ και 59% στη Γερμανία χρησιμοποιούν δημόσια διαθέσιμες πληροφορίες για την εξέταση υποψήφιων εργαζόμενων</a:t>
            </a:r>
            <a:r>
              <a:rPr lang="en-US" dirty="0" smtClean="0">
                <a:solidFill>
                  <a:schemeClr val="accent1">
                    <a:lumMod val="50000"/>
                  </a:schemeClr>
                </a:solidFill>
              </a:rPr>
              <a:t>.</a:t>
            </a:r>
            <a:endParaRPr lang="el-GR" dirty="0" smtClean="0">
              <a:solidFill>
                <a:schemeClr val="accent1">
                  <a:lumMod val="50000"/>
                </a:schemeClr>
              </a:solidFill>
            </a:endParaRPr>
          </a:p>
          <a:p>
            <a:pPr>
              <a:buClr>
                <a:srgbClr val="92D050"/>
              </a:buClr>
              <a:buFont typeface="Wingdings" panose="05000000000000000000" pitchFamily="2" charset="2"/>
              <a:buChar char="ü"/>
            </a:pPr>
            <a:r>
              <a:rPr lang="el-GR" dirty="0" smtClean="0">
                <a:solidFill>
                  <a:schemeClr val="accent1">
                    <a:lumMod val="50000"/>
                  </a:schemeClr>
                </a:solidFill>
              </a:rPr>
              <a:t>70% των εργοδοτών στις ΗΠΑ έχει απορρίψει υποψήφιο εξαιτίας της αρνητικής διαδικτυακής του φήμης</a:t>
            </a:r>
            <a:r>
              <a:rPr lang="en-US" dirty="0" smtClean="0">
                <a:solidFill>
                  <a:schemeClr val="accent1">
                    <a:lumMod val="50000"/>
                  </a:schemeClr>
                </a:solidFill>
              </a:rPr>
              <a:t>.</a:t>
            </a:r>
            <a:endParaRPr lang="el-GR" dirty="0" smtClean="0">
              <a:solidFill>
                <a:schemeClr val="accent1">
                  <a:lumMod val="50000"/>
                </a:schemeClr>
              </a:solidFill>
            </a:endParaRPr>
          </a:p>
          <a:p>
            <a:endParaRPr lang="el-GR"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26</a:t>
            </a:fld>
            <a:endParaRPr lang="en-GB" dirty="0">
              <a:solidFill>
                <a:prstClr val="black">
                  <a:tint val="75000"/>
                </a:prstClr>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763" y="3749040"/>
            <a:ext cx="4918237" cy="2449829"/>
          </a:xfrm>
          <a:prstGeom prst="rect">
            <a:avLst/>
          </a:prstGeom>
        </p:spPr>
      </p:pic>
    </p:spTree>
    <p:extLst>
      <p:ext uri="{BB962C8B-B14F-4D97-AF65-F5344CB8AC3E}">
        <p14:creationId xmlns:p14="http://schemas.microsoft.com/office/powerpoint/2010/main" val="1345426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1025"/>
            <a:ext cx="7886700" cy="956831"/>
          </a:xfrm>
        </p:spPr>
        <p:txBody>
          <a:bodyPr>
            <a:norm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       </a:t>
            </a:r>
            <a:r>
              <a:rPr lang="en-US" sz="32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l-GR" sz="32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ΤΟ </a:t>
            </a:r>
            <a:r>
              <a:rPr lang="el-GR"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ΔΙΑΔΙΚΤΥΟ ΔΕΝ ΞΕΧΝΑ!</a:t>
            </a:r>
          </a:p>
        </p:txBody>
      </p:sp>
      <p:sp>
        <p:nvSpPr>
          <p:cNvPr id="3" name="Content Placeholder 2"/>
          <p:cNvSpPr>
            <a:spLocks noGrp="1"/>
          </p:cNvSpPr>
          <p:nvPr>
            <p:ph idx="1"/>
          </p:nvPr>
        </p:nvSpPr>
        <p:spPr>
          <a:xfrm>
            <a:off x="0" y="1648691"/>
            <a:ext cx="9143999" cy="2251798"/>
          </a:xfrm>
        </p:spPr>
        <p:txBody>
          <a:bodyPr>
            <a:normAutofit/>
          </a:bodyPr>
          <a:lstStyle/>
          <a:p>
            <a:pPr marL="0" indent="0">
              <a:buNone/>
            </a:pPr>
            <a:endParaRPr lang="el-GR" sz="4800" b="1" dirty="0" smtClean="0">
              <a:effectLst>
                <a:outerShdw blurRad="38100" dist="38100" dir="2700000" algn="tl">
                  <a:srgbClr val="000000">
                    <a:alpha val="43137"/>
                  </a:srgbClr>
                </a:outerShdw>
              </a:effectLst>
            </a:endParaRPr>
          </a:p>
          <a:p>
            <a:pPr marL="0" indent="0" algn="ctr">
              <a:buNone/>
            </a:pPr>
            <a:r>
              <a:rPr lang="el-GR" sz="3500" b="1" dirty="0" smtClean="0">
                <a:effectLst>
                  <a:outerShdw blurRad="38100" dist="38100" dir="2700000" algn="tl">
                    <a:srgbClr val="000000">
                      <a:alpha val="43137"/>
                    </a:srgbClr>
                  </a:outerShdw>
                </a:effectLst>
              </a:rPr>
              <a:t>ΟΤΑΝ ΔΗΜΟΣΙΕΥΟΥΜΕ ΠΕΡΙΕΧΟΜΕΝΟ ΜΠΟΡΕΙ ΝΑ ΜΕΙΝΕΙ ΕΚΕΙ ΓΙΑ ΠΑΝΤΑ</a:t>
            </a:r>
            <a:endParaRPr lang="en-US" sz="35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27</a:t>
            </a:fld>
            <a:endParaRPr lang="en-GB" dirty="0">
              <a:solidFill>
                <a:prstClr val="black">
                  <a:tint val="75000"/>
                </a:prstClr>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72" y="3900489"/>
            <a:ext cx="7176653" cy="1921456"/>
          </a:xfrm>
          <a:prstGeom prst="rect">
            <a:avLst/>
          </a:prstGeom>
        </p:spPr>
      </p:pic>
    </p:spTree>
    <p:extLst>
      <p:ext uri="{BB962C8B-B14F-4D97-AF65-F5344CB8AC3E}">
        <p14:creationId xmlns:p14="http://schemas.microsoft.com/office/powerpoint/2010/main" val="31851759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5914" y="2390344"/>
            <a:ext cx="5763491" cy="3891394"/>
          </a:xfrm>
        </p:spPr>
        <p:txBody>
          <a:bodyPr/>
          <a:lstStyle/>
          <a:p>
            <a:r>
              <a:rPr lang="el-GR" dirty="0" smtClean="0">
                <a:solidFill>
                  <a:schemeClr val="accent1">
                    <a:lumMod val="50000"/>
                  </a:schemeClr>
                </a:solidFill>
              </a:rPr>
              <a:t>Ποιος θα δει τη δημοσίευση;</a:t>
            </a:r>
          </a:p>
          <a:p>
            <a:r>
              <a:rPr lang="el-GR" dirty="0" smtClean="0">
                <a:solidFill>
                  <a:schemeClr val="accent1">
                    <a:lumMod val="50000"/>
                  </a:schemeClr>
                </a:solidFill>
              </a:rPr>
              <a:t>Τι θα μάθει για μένα;</a:t>
            </a:r>
          </a:p>
          <a:p>
            <a:r>
              <a:rPr lang="el-GR" dirty="0" smtClean="0">
                <a:solidFill>
                  <a:schemeClr val="accent1">
                    <a:lumMod val="50000"/>
                  </a:schemeClr>
                </a:solidFill>
              </a:rPr>
              <a:t>Πως θα νιώσει;</a:t>
            </a:r>
          </a:p>
          <a:p>
            <a:r>
              <a:rPr lang="el-GR" dirty="0" smtClean="0">
                <a:solidFill>
                  <a:schemeClr val="accent1">
                    <a:lumMod val="50000"/>
                  </a:schemeClr>
                </a:solidFill>
              </a:rPr>
              <a:t>Πως θα νιώσει το ίδιο αν δει αυτή τη δημοσίευση μετά από 10 χρόνια;</a:t>
            </a:r>
          </a:p>
          <a:p>
            <a:endParaRPr lang="el-GR" dirty="0" smtClean="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28</a:t>
            </a:fld>
            <a:endParaRPr lang="en-GB"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307676" y="246175"/>
            <a:ext cx="7846232" cy="6035563"/>
          </a:xfrm>
          <a:prstGeom prst="rect">
            <a:avLst/>
          </a:prstGeom>
        </p:spPr>
      </p:pic>
      <p:sp>
        <p:nvSpPr>
          <p:cNvPr id="7" name="TextBox 6"/>
          <p:cNvSpPr txBox="1"/>
          <p:nvPr/>
        </p:nvSpPr>
        <p:spPr>
          <a:xfrm>
            <a:off x="2316998" y="497277"/>
            <a:ext cx="11040366" cy="1077218"/>
          </a:xfrm>
          <a:prstGeom prst="rect">
            <a:avLst/>
          </a:prstGeom>
          <a:noFill/>
        </p:spPr>
        <p:txBody>
          <a:bodyPr wrap="square" rtlCol="0">
            <a:spAutoFit/>
          </a:bodyPr>
          <a:lstStyle/>
          <a:p>
            <a:r>
              <a:rPr lang="el-GR" sz="3200" b="1" dirty="0">
                <a:solidFill>
                  <a:srgbClr val="92D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Μάθετε το παιδί να </a:t>
            </a:r>
            <a:r>
              <a:rPr lang="el-GR" sz="3200" b="1" dirty="0" smtClean="0">
                <a:solidFill>
                  <a:srgbClr val="92D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σκέφτεται</a:t>
            </a:r>
            <a:endParaRPr lang="en-US" sz="3200" b="1" dirty="0" smtClean="0">
              <a:solidFill>
                <a:srgbClr val="92D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l-GR" sz="3200" b="1" dirty="0" smtClean="0">
                <a:solidFill>
                  <a:srgbClr val="92D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l-GR" sz="3200" b="1" dirty="0">
                <a:solidFill>
                  <a:srgbClr val="92D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πριν δημοσιεύσει:</a:t>
            </a:r>
          </a:p>
        </p:txBody>
      </p:sp>
    </p:spTree>
    <p:extLst>
      <p:ext uri="{BB962C8B-B14F-4D97-AF65-F5344CB8AC3E}">
        <p14:creationId xmlns:p14="http://schemas.microsoft.com/office/powerpoint/2010/main" val="41233454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46120" y="1705298"/>
            <a:ext cx="5486400" cy="4213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1010" y="162884"/>
            <a:ext cx="7886700" cy="1252539"/>
          </a:xfrm>
        </p:spPr>
        <p:txBody>
          <a:bodyPr>
            <a:normAutofit fontScale="90000"/>
          </a:bodyPr>
          <a:lstStyle/>
          <a:p>
            <a:r>
              <a:rPr lang="en-US" sz="7200" dirty="0"/>
              <a:t/>
            </a:r>
            <a:br>
              <a:rPr lang="en-US" sz="7200" dirty="0"/>
            </a:br>
            <a:r>
              <a:rPr lang="el-GR" sz="49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Κι όμως</a:t>
            </a:r>
            <a:r>
              <a:rPr lang="en-US" sz="49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n-US" sz="49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685758" y="2131701"/>
            <a:ext cx="5162550" cy="4357685"/>
          </a:xfrm>
        </p:spPr>
        <p:txBody>
          <a:bodyPr>
            <a:normAutofit/>
          </a:bodyPr>
          <a:lstStyle/>
          <a:p>
            <a:r>
              <a:rPr lang="el-GR" dirty="0">
                <a:solidFill>
                  <a:schemeClr val="bg1"/>
                </a:solidFill>
              </a:rPr>
              <a:t>23% των αγέννητων παιδιών έχουν ήδη ένα ψηφιακό αποτύπωμα από τις φωτογραφίες υπερήχων που κοινοποιούν οι γονείς.</a:t>
            </a:r>
          </a:p>
          <a:p>
            <a:r>
              <a:rPr lang="el-GR" dirty="0">
                <a:solidFill>
                  <a:schemeClr val="bg1"/>
                </a:solidFill>
              </a:rPr>
              <a:t>73% των παιδιών μικρότερων των 2 ετών έχουν κάποιο είδος ψηφιακού αποτυπώματος</a:t>
            </a:r>
            <a:r>
              <a:rPr lang="el-GR" dirty="0" smtClean="0">
                <a:solidFill>
                  <a:schemeClr val="bg1"/>
                </a:solidFill>
              </a:rPr>
              <a:t>.</a:t>
            </a:r>
            <a:endParaRPr lang="el-GR" dirty="0">
              <a:solidFill>
                <a:schemeClr val="bg1"/>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29</a:t>
            </a:fld>
            <a:endParaRPr lang="en-GB" dirty="0">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66354" y="4306105"/>
            <a:ext cx="2978092" cy="1960883"/>
          </a:xfrm>
          <a:prstGeom prst="rect">
            <a:avLst/>
          </a:prstGeom>
        </p:spPr>
      </p:pic>
    </p:spTree>
    <p:extLst>
      <p:ext uri="{BB962C8B-B14F-4D97-AF65-F5344CB8AC3E}">
        <p14:creationId xmlns:p14="http://schemas.microsoft.com/office/powerpoint/2010/main" val="2472959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200" b="1" dirty="0" smtClean="0">
                <a:latin typeface="Tahoma" panose="020B0604030504040204" pitchFamily="34" charset="0"/>
                <a:ea typeface="Tahoma" panose="020B0604030504040204" pitchFamily="34" charset="0"/>
                <a:cs typeface="Tahoma" panose="020B0604030504040204" pitchFamily="34" charset="0"/>
              </a:rPr>
              <a:t>Κυριότεροι κίνδυνοι στο διαδίκτυο</a:t>
            </a:r>
            <a:br>
              <a:rPr lang="el-GR" sz="3200" b="1" dirty="0" smtClean="0">
                <a:latin typeface="Tahoma" panose="020B0604030504040204" pitchFamily="34" charset="0"/>
                <a:ea typeface="Tahoma" panose="020B0604030504040204" pitchFamily="34" charset="0"/>
                <a:cs typeface="Tahoma" panose="020B0604030504040204" pitchFamily="34" charset="0"/>
              </a:rPr>
            </a:br>
            <a:r>
              <a:rPr lang="el-GR" sz="3200" b="1" dirty="0" smtClean="0">
                <a:latin typeface="Tahoma" panose="020B0604030504040204" pitchFamily="34" charset="0"/>
                <a:ea typeface="Tahoma" panose="020B0604030504040204" pitchFamily="34" charset="0"/>
                <a:cs typeface="Tahoma" panose="020B0604030504040204" pitchFamily="34" charset="0"/>
              </a:rPr>
              <a:t>(διαχρονικοί και νέοι)</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lnSpcReduction="10000"/>
          </a:bodyPr>
          <a:lstStyle/>
          <a:p>
            <a:r>
              <a:rPr lang="el-GR" dirty="0" smtClean="0">
                <a:solidFill>
                  <a:schemeClr val="accent1">
                    <a:lumMod val="50000"/>
                  </a:schemeClr>
                </a:solidFill>
              </a:rPr>
              <a:t>Εθισμός</a:t>
            </a:r>
          </a:p>
          <a:p>
            <a:r>
              <a:rPr lang="el-GR" dirty="0" smtClean="0">
                <a:solidFill>
                  <a:schemeClr val="accent1">
                    <a:lumMod val="50000"/>
                  </a:schemeClr>
                </a:solidFill>
              </a:rPr>
              <a:t>Αποκάλυψη προσωπικών δεδομένων</a:t>
            </a:r>
          </a:p>
          <a:p>
            <a:r>
              <a:rPr lang="el-GR" dirty="0" smtClean="0">
                <a:solidFill>
                  <a:schemeClr val="accent1">
                    <a:lumMod val="50000"/>
                  </a:schemeClr>
                </a:solidFill>
              </a:rPr>
              <a:t>Επαφή με αγνώστους (</a:t>
            </a:r>
            <a:r>
              <a:rPr lang="en-US" dirty="0" smtClean="0">
                <a:solidFill>
                  <a:schemeClr val="accent1">
                    <a:lumMod val="50000"/>
                  </a:schemeClr>
                </a:solidFill>
              </a:rPr>
              <a:t>grooming/sextortion)</a:t>
            </a:r>
            <a:endParaRPr lang="el-GR" dirty="0" smtClean="0">
              <a:solidFill>
                <a:schemeClr val="accent1">
                  <a:lumMod val="50000"/>
                </a:schemeClr>
              </a:solidFill>
            </a:endParaRPr>
          </a:p>
          <a:p>
            <a:r>
              <a:rPr lang="el-GR" dirty="0" smtClean="0">
                <a:solidFill>
                  <a:schemeClr val="accent1">
                    <a:lumMod val="50000"/>
                  </a:schemeClr>
                </a:solidFill>
              </a:rPr>
              <a:t>Έκθεση σε ακατάλληλο περιεχόμενο</a:t>
            </a:r>
          </a:p>
          <a:p>
            <a:r>
              <a:rPr lang="en-US" dirty="0" smtClean="0">
                <a:solidFill>
                  <a:schemeClr val="accent1">
                    <a:lumMod val="50000"/>
                  </a:schemeClr>
                </a:solidFill>
              </a:rPr>
              <a:t>Sexting</a:t>
            </a:r>
          </a:p>
          <a:p>
            <a:r>
              <a:rPr lang="en-US" dirty="0" smtClean="0">
                <a:solidFill>
                  <a:schemeClr val="accent1">
                    <a:lumMod val="50000"/>
                  </a:schemeClr>
                </a:solidFill>
              </a:rPr>
              <a:t>Cyberbullying</a:t>
            </a:r>
          </a:p>
          <a:p>
            <a:r>
              <a:rPr lang="el-GR" dirty="0" smtClean="0">
                <a:solidFill>
                  <a:srgbClr val="92D050"/>
                </a:solidFill>
              </a:rPr>
              <a:t>Διαμόρφωση κακής διαδικτυακής φήμης</a:t>
            </a:r>
          </a:p>
          <a:p>
            <a:r>
              <a:rPr lang="el-GR" dirty="0" smtClean="0">
                <a:solidFill>
                  <a:srgbClr val="92D050"/>
                </a:solidFill>
              </a:rPr>
              <a:t>Ψευδείς ειδήσεις</a:t>
            </a:r>
          </a:p>
          <a:p>
            <a:r>
              <a:rPr lang="el-GR" dirty="0" smtClean="0">
                <a:solidFill>
                  <a:srgbClr val="92D050"/>
                </a:solidFill>
              </a:rPr>
              <a:t>Ρητορική μίσους</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3</a:t>
            </a:fld>
            <a:endParaRPr lang="en-GB"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174811" y="2734136"/>
            <a:ext cx="1845202" cy="3277730"/>
          </a:xfrm>
          <a:prstGeom prst="rect">
            <a:avLst/>
          </a:prstGeom>
        </p:spPr>
      </p:pic>
    </p:spTree>
    <p:extLst>
      <p:ext uri="{BB962C8B-B14F-4D97-AF65-F5344CB8AC3E}">
        <p14:creationId xmlns:p14="http://schemas.microsoft.com/office/powerpoint/2010/main" val="167899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Προσοχή στο </a:t>
            </a:r>
            <a:r>
              <a:rPr lang="en-US" sz="3200" b="1" dirty="0" err="1"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Youtube</a:t>
            </a:r>
            <a:endParaRPr lang="el-GR"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Θέση περιεχομένου 2"/>
          <p:cNvSpPr>
            <a:spLocks noGrp="1"/>
          </p:cNvSpPr>
          <p:nvPr>
            <p:ph idx="1"/>
          </p:nvPr>
        </p:nvSpPr>
        <p:spPr>
          <a:xfrm>
            <a:off x="0" y="1847923"/>
            <a:ext cx="9144000" cy="1009506"/>
          </a:xfrm>
        </p:spPr>
        <p:txBody>
          <a:bodyPr>
            <a:normAutofit/>
          </a:bodyPr>
          <a:lstStyle/>
          <a:p>
            <a:pPr>
              <a:buClr>
                <a:srgbClr val="92D050"/>
              </a:buClr>
              <a:buFont typeface="Wingdings" panose="05000000000000000000" pitchFamily="2" charset="2"/>
              <a:buChar char="ü"/>
            </a:pPr>
            <a:r>
              <a:rPr lang="el-GR" dirty="0"/>
              <a:t>Ε</a:t>
            </a:r>
            <a:r>
              <a:rPr lang="el-GR" dirty="0" smtClean="0"/>
              <a:t>ίναι </a:t>
            </a:r>
            <a:r>
              <a:rPr lang="el-GR" dirty="0"/>
              <a:t>πολύ εύκολο να βρεθεί το παιδί σε ακατάλληλο για την ηλικία του </a:t>
            </a:r>
            <a:r>
              <a:rPr lang="el-GR" dirty="0" smtClean="0"/>
              <a:t>περιβάλλον</a:t>
            </a:r>
            <a:r>
              <a:rPr lang="en-US" dirty="0" smtClean="0"/>
              <a:t>.</a:t>
            </a:r>
            <a:endParaRPr lang="el-GR" dirty="0" smtClean="0"/>
          </a:p>
          <a:p>
            <a:pPr marL="0" indent="0">
              <a:buNone/>
            </a:pP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615CEDE7-6E4D-4068-BBEE-DAA1B27CDCAF}" type="slidenum">
              <a:rPr lang="en-GB" smtClean="0">
                <a:solidFill>
                  <a:prstClr val="black">
                    <a:tint val="75000"/>
                  </a:prstClr>
                </a:solidFill>
              </a:rPr>
              <a:pPr/>
              <a:t>30</a:t>
            </a:fld>
            <a:endParaRPr lang="en-GB" dirty="0">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238" y="595384"/>
            <a:ext cx="2044742" cy="136068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440" y="2959974"/>
            <a:ext cx="1869378" cy="264353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4140" y="2959974"/>
            <a:ext cx="2009318" cy="2643534"/>
          </a:xfrm>
          <a:prstGeom prst="rect">
            <a:avLst/>
          </a:prstGeom>
        </p:spPr>
      </p:pic>
    </p:spTree>
    <p:extLst>
      <p:ext uri="{BB962C8B-B14F-4D97-AF65-F5344CB8AC3E}">
        <p14:creationId xmlns:p14="http://schemas.microsoft.com/office/powerpoint/2010/main" val="352566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610234"/>
            <a:ext cx="9262110" cy="1223330"/>
          </a:xfrm>
        </p:spPr>
        <p:txBody>
          <a:bodyPr>
            <a:normAutofit/>
          </a:bodyPr>
          <a:lstStyle/>
          <a:p>
            <a:pPr algn="ctr"/>
            <a:r>
              <a:rPr lang="el-GR" sz="32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Προσοχή </a:t>
            </a:r>
            <a:r>
              <a:rPr lang="el-GR" sz="32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στο</a:t>
            </a:r>
            <a:endPar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marL="0" indent="0" algn="ctr">
              <a:buNone/>
            </a:pPr>
            <a:r>
              <a:rPr lang="el-GR" dirty="0" smtClean="0">
                <a:solidFill>
                  <a:schemeClr val="accent1">
                    <a:lumMod val="50000"/>
                  </a:schemeClr>
                </a:solidFill>
              </a:rPr>
              <a:t>Ναι μεν θεωρείται από τα πιο ασφαλή μέσα κοινωνικής δικτύωσης ευνοεί όμως το φαινόμενο του διαδικτυακού </a:t>
            </a:r>
            <a:r>
              <a:rPr lang="el-GR" dirty="0" smtClean="0">
                <a:solidFill>
                  <a:schemeClr val="accent1">
                    <a:lumMod val="50000"/>
                  </a:schemeClr>
                </a:solidFill>
              </a:rPr>
              <a:t>εκφοβισμού</a:t>
            </a:r>
            <a:r>
              <a:rPr lang="en-US" dirty="0" smtClean="0">
                <a:solidFill>
                  <a:schemeClr val="accent1">
                    <a:lumMod val="50000"/>
                  </a:schemeClr>
                </a:solidFill>
              </a:rPr>
              <a:t>.</a:t>
            </a:r>
            <a:r>
              <a:rPr lang="el-GR" dirty="0" smtClean="0">
                <a:solidFill>
                  <a:schemeClr val="accent1">
                    <a:lumMod val="50000"/>
                  </a:schemeClr>
                </a:solidFill>
              </a:rPr>
              <a:t> </a:t>
            </a:r>
            <a:endParaRPr lang="en-US"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31</a:t>
            </a:fld>
            <a:endParaRPr lang="en-GB" dirty="0">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3965" y="610234"/>
            <a:ext cx="2354580" cy="13106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1659" y="3523082"/>
            <a:ext cx="2462371" cy="2397657"/>
          </a:xfrm>
          <a:prstGeom prst="rect">
            <a:avLst/>
          </a:prstGeom>
        </p:spPr>
      </p:pic>
    </p:spTree>
    <p:extLst>
      <p:ext uri="{BB962C8B-B14F-4D97-AF65-F5344CB8AC3E}">
        <p14:creationId xmlns:p14="http://schemas.microsoft.com/office/powerpoint/2010/main" val="9930232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570" y="520065"/>
            <a:ext cx="7886700" cy="1252539"/>
          </a:xfrm>
        </p:spPr>
        <p:txBody>
          <a:bodyPr>
            <a:normAutofit/>
          </a:bodyPr>
          <a:lstStyle/>
          <a:p>
            <a:pPr algn="ctr"/>
            <a:r>
              <a:rPr lang="el-GR" sz="32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Προσοχή </a:t>
            </a:r>
            <a:r>
              <a:rPr lang="el-GR" sz="32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στο</a:t>
            </a:r>
            <a:endPar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92430" y="2011363"/>
            <a:ext cx="8644890" cy="4270375"/>
          </a:xfrm>
        </p:spPr>
        <p:txBody>
          <a:bodyPr>
            <a:normAutofit/>
          </a:bodyPr>
          <a:lstStyle/>
          <a:p>
            <a:pPr marL="0" indent="0" algn="ctr">
              <a:buNone/>
            </a:pPr>
            <a:r>
              <a:rPr lang="el-GR" sz="2400" dirty="0"/>
              <a:t>Η διαρκής έκθεση ενός έφηβου </a:t>
            </a:r>
            <a:r>
              <a:rPr lang="el-GR" sz="2400" dirty="0" smtClean="0"/>
              <a:t>σε ωραιοποιημένες </a:t>
            </a:r>
            <a:r>
              <a:rPr lang="el-GR" sz="2400" dirty="0"/>
              <a:t>εικόνες - την επεξεργασία των οποίων δεν λαμβάνει υπόψη </a:t>
            </a:r>
            <a:r>
              <a:rPr lang="el-GR" sz="2400" dirty="0" smtClean="0"/>
              <a:t> </a:t>
            </a:r>
            <a:r>
              <a:rPr lang="el-GR" sz="2400" dirty="0"/>
              <a:t>- είναι ένα γεγονός που μπορεί να προκαλέσει σοβαρούς «τραυματισμούς» στην </a:t>
            </a:r>
            <a:r>
              <a:rPr lang="el-GR" sz="2400" dirty="0" err="1"/>
              <a:t>αυτοπεποιήθησή</a:t>
            </a:r>
            <a:r>
              <a:rPr lang="el-GR" sz="2400" dirty="0"/>
              <a:t> </a:t>
            </a:r>
            <a:r>
              <a:rPr lang="el-GR" sz="2400" dirty="0" smtClean="0"/>
              <a:t>του παιδιού. Σύμφωνα </a:t>
            </a:r>
            <a:r>
              <a:rPr lang="el-GR" sz="2400" dirty="0"/>
              <a:t>με έρευνα που έγινε από </a:t>
            </a:r>
            <a:r>
              <a:rPr lang="el-GR" sz="2400" dirty="0" smtClean="0"/>
              <a:t>το </a:t>
            </a:r>
            <a:r>
              <a:rPr lang="el-GR" sz="2400" b="1" dirty="0"/>
              <a:t>Young Health </a:t>
            </a:r>
            <a:r>
              <a:rPr lang="el-GR" sz="2400" b="1" dirty="0" err="1"/>
              <a:t>Movement</a:t>
            </a:r>
            <a:r>
              <a:rPr lang="el-GR" sz="2400" dirty="0"/>
              <a:t> σε σχεδόν 1.500 εφήβους και ενήλικες διαπίστωσε ότι το </a:t>
            </a:r>
            <a:r>
              <a:rPr lang="el-GR" sz="2400" dirty="0" err="1"/>
              <a:t>Instagram</a:t>
            </a:r>
            <a:r>
              <a:rPr lang="el-GR" sz="2400" dirty="0"/>
              <a:t> συνδέεται με αυξημένα επίπεδα άγχους και εμφάνιση κατάθλιψης. Οι ειδικοί θεωρούν ότι αυτό το αποτέλεσμα δεν είναι τυχαίο: Το </a:t>
            </a:r>
            <a:r>
              <a:rPr lang="el-GR" sz="2400" dirty="0" err="1"/>
              <a:t>Ιnstagram</a:t>
            </a:r>
            <a:r>
              <a:rPr lang="el-GR" sz="2400" dirty="0"/>
              <a:t> είναι το κοινωνικό δίκτυο εκείνο που προωθεί περισσότερο από όλα τα υπόλοιπα κοινωνικά δίκτυα, την εικόνα και η βασική επικοινωνία γίνεται μέσω αυτής. </a:t>
            </a:r>
            <a:endParaRPr lang="en-US" sz="2400"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32</a:t>
            </a:fld>
            <a:endParaRPr lang="en-GB"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7470" y="-1824434"/>
            <a:ext cx="6526530" cy="3671173"/>
          </a:xfrm>
          <a:prstGeom prst="rect">
            <a:avLst/>
          </a:prstGeom>
        </p:spPr>
      </p:pic>
    </p:spTree>
    <p:extLst>
      <p:ext uri="{BB962C8B-B14F-4D97-AF65-F5344CB8AC3E}">
        <p14:creationId xmlns:p14="http://schemas.microsoft.com/office/powerpoint/2010/main" val="3851062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573405"/>
            <a:ext cx="9784080" cy="1252539"/>
          </a:xfrm>
        </p:spPr>
        <p:txBody>
          <a:bodyPr>
            <a:noAutofit/>
          </a:bodyPr>
          <a:lstStyle/>
          <a:p>
            <a:pPr algn="ctr"/>
            <a:r>
              <a:rPr lang="el-GR" sz="31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Πώς μπορούν τα μέσα κοινωνικής </a:t>
            </a:r>
            <a:r>
              <a:rPr lang="el-GR" sz="31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δικτύωσης</a:t>
            </a:r>
            <a:r>
              <a:rPr lang="en-US" sz="31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br>
              <a:rPr lang="en-US" sz="31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l-GR" sz="31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να </a:t>
            </a:r>
            <a:r>
              <a:rPr lang="el-GR" sz="31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με βοηθήσουν ως εκπαιδευτικό;</a:t>
            </a:r>
            <a:endParaRPr lang="en-US" sz="31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fontScale="85000" lnSpcReduction="20000"/>
          </a:bodyPr>
          <a:lstStyle/>
          <a:p>
            <a:pPr>
              <a:buClr>
                <a:srgbClr val="92D050"/>
              </a:buClr>
              <a:buFont typeface="Wingdings" panose="05000000000000000000" pitchFamily="2" charset="2"/>
              <a:buChar char="Ø"/>
            </a:pPr>
            <a:r>
              <a:rPr lang="el-GR" dirty="0">
                <a:solidFill>
                  <a:schemeClr val="accent1">
                    <a:lumMod val="50000"/>
                  </a:schemeClr>
                </a:solidFill>
              </a:rPr>
              <a:t>Ως μέσο προώθησης της δουλειάς </a:t>
            </a:r>
            <a:r>
              <a:rPr lang="el-GR" dirty="0" smtClean="0">
                <a:solidFill>
                  <a:schemeClr val="accent1">
                    <a:lumMod val="50000"/>
                  </a:schemeClr>
                </a:solidFill>
              </a:rPr>
              <a:t>σας</a:t>
            </a:r>
            <a:r>
              <a:rPr lang="el-GR" dirty="0" smtClean="0">
                <a:solidFill>
                  <a:schemeClr val="accent1">
                    <a:lumMod val="50000"/>
                  </a:schemeClr>
                </a:solidFill>
              </a:rPr>
              <a:t>:</a:t>
            </a:r>
            <a:endParaRPr lang="el-GR" dirty="0">
              <a:solidFill>
                <a:schemeClr val="accent1">
                  <a:lumMod val="50000"/>
                </a:schemeClr>
              </a:solidFill>
            </a:endParaRPr>
          </a:p>
          <a:p>
            <a:pPr marL="0" indent="0">
              <a:buClr>
                <a:srgbClr val="92D050"/>
              </a:buClr>
              <a:buNone/>
            </a:pPr>
            <a:r>
              <a:rPr lang="el-GR" dirty="0">
                <a:solidFill>
                  <a:schemeClr val="accent1">
                    <a:lumMod val="50000"/>
                  </a:schemeClr>
                </a:solidFill>
              </a:rPr>
              <a:t>Πολλά σχολεία έχουν προφίλ σε μέσα κοινωνικής δικτύωσης έτσι ώστε να προωθούν την πολύ καλή δουλειά που γίνεται κατά τη διάρκεια της εκπαιδευτικής διαδικασίας η οποία υπό διαφορετικές συνθήκες θα παρέμενε άγνωστη στο ευρύ κοινό</a:t>
            </a:r>
            <a:r>
              <a:rPr lang="el-GR" dirty="0" smtClean="0">
                <a:solidFill>
                  <a:schemeClr val="accent1">
                    <a:lumMod val="50000"/>
                  </a:schemeClr>
                </a:solidFill>
              </a:rPr>
              <a:t>.  Μπορεί </a:t>
            </a:r>
            <a:r>
              <a:rPr lang="el-GR" dirty="0">
                <a:solidFill>
                  <a:schemeClr val="accent1">
                    <a:lumMod val="50000"/>
                  </a:schemeClr>
                </a:solidFill>
              </a:rPr>
              <a:t>επίσης να είναι ένας τρόπος επικοινωνίας με τους γονείς που με τα ίδια τους τα μάτια μπορούν να δουν το αποτέλεσμα των προσπαθειών των παιδιών τους</a:t>
            </a:r>
            <a:r>
              <a:rPr lang="el-GR" dirty="0" smtClean="0">
                <a:solidFill>
                  <a:schemeClr val="accent1">
                    <a:lumMod val="50000"/>
                  </a:schemeClr>
                </a:solidFill>
              </a:rPr>
              <a:t>.</a:t>
            </a:r>
          </a:p>
          <a:p>
            <a:pPr>
              <a:buClr>
                <a:srgbClr val="92D050"/>
              </a:buClr>
              <a:buFont typeface="Wingdings" panose="05000000000000000000" pitchFamily="2" charset="2"/>
              <a:buChar char="Ø"/>
            </a:pPr>
            <a:r>
              <a:rPr lang="en-US" dirty="0" smtClean="0">
                <a:solidFill>
                  <a:schemeClr val="accent1">
                    <a:lumMod val="50000"/>
                  </a:schemeClr>
                </a:solidFill>
              </a:rPr>
              <a:t> </a:t>
            </a:r>
            <a:r>
              <a:rPr lang="el-GR" dirty="0">
                <a:solidFill>
                  <a:schemeClr val="accent1">
                    <a:lumMod val="50000"/>
                  </a:schemeClr>
                </a:solidFill>
              </a:rPr>
              <a:t>Ως μέσο συνεργασίας:</a:t>
            </a:r>
          </a:p>
          <a:p>
            <a:pPr marL="0" indent="0">
              <a:buClr>
                <a:srgbClr val="92D050"/>
              </a:buClr>
              <a:buNone/>
            </a:pPr>
            <a:r>
              <a:rPr lang="el-GR" dirty="0" smtClean="0">
                <a:solidFill>
                  <a:schemeClr val="accent1">
                    <a:lumMod val="50000"/>
                  </a:schemeClr>
                </a:solidFill>
              </a:rPr>
              <a:t>Σε </a:t>
            </a:r>
            <a:r>
              <a:rPr lang="el-GR" dirty="0">
                <a:solidFill>
                  <a:schemeClr val="accent1">
                    <a:lumMod val="50000"/>
                  </a:schemeClr>
                </a:solidFill>
              </a:rPr>
              <a:t>προσωπικό επίπεδο μέσα από επαγγελματικές ομάδες που δημιουργούνται στα μέσα κοινωνικής δικτύωσης μπορείτε να συνεργαστείτε με άλλους εκπαιδευτικούς, να μοιραστείτε ιδέες και να αναζητήσετε συμβουλές για ένα θέμα από κάποιον συνάδελφο με περισσότερη εμπειρία.</a:t>
            </a:r>
            <a:endParaRPr lang="en-US"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33</a:t>
            </a:fld>
            <a:endParaRPr lang="en-GB" dirty="0"/>
          </a:p>
        </p:txBody>
      </p:sp>
    </p:spTree>
    <p:extLst>
      <p:ext uri="{BB962C8B-B14F-4D97-AF65-F5344CB8AC3E}">
        <p14:creationId xmlns:p14="http://schemas.microsoft.com/office/powerpoint/2010/main" val="21981692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1565"/>
            <a:ext cx="9060180" cy="1252539"/>
          </a:xfrm>
        </p:spPr>
        <p:txBody>
          <a:bodyPr>
            <a:noAutofit/>
          </a:bodyPr>
          <a:lstStyle/>
          <a:p>
            <a:pPr algn="ctr"/>
            <a:r>
              <a:rPr lang="el-GR"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Θέλω να μοιραστώ </a:t>
            </a:r>
            <a:r>
              <a:rPr lang="el-GR" sz="32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online</a:t>
            </a:r>
            <a:r>
              <a:rPr lang="el-GR"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το σπουδαίο έργο που κάνουν οι μαθητές μου. Πώς μπορώ να το κάνω αυτό με ασφάλεια;</a:t>
            </a:r>
            <a:r>
              <a:rPr lang="el-GR" b="1" dirty="0">
                <a:effectLst>
                  <a:outerShdw blurRad="38100" dist="38100" dir="2700000" algn="tl">
                    <a:srgbClr val="000000">
                      <a:alpha val="43137"/>
                    </a:srgbClr>
                  </a:outerShdw>
                </a:effectLst>
              </a:rPr>
              <a:t/>
            </a:r>
            <a:br>
              <a:rPr lang="el-GR" b="1" dirty="0">
                <a:effectLst>
                  <a:outerShdw blurRad="38100" dist="38100" dir="2700000" algn="tl">
                    <a:srgbClr val="000000">
                      <a:alpha val="43137"/>
                    </a:srgbClr>
                  </a:outerShdw>
                </a:effectLst>
              </a:rPr>
            </a:br>
            <a:endParaRPr lang="el-G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5260" y="2919095"/>
            <a:ext cx="5486400" cy="1774826"/>
          </a:xfrm>
        </p:spPr>
        <p:txBody>
          <a:bodyPr>
            <a:noAutofit/>
          </a:bodyPr>
          <a:lstStyle/>
          <a:p>
            <a:pPr>
              <a:buClr>
                <a:srgbClr val="92D050"/>
              </a:buClr>
              <a:buFont typeface="Wingdings" panose="05000000000000000000" pitchFamily="2" charset="2"/>
              <a:buChar char="Ø"/>
            </a:pPr>
            <a:r>
              <a:rPr lang="el-GR" dirty="0" smtClean="0">
                <a:solidFill>
                  <a:schemeClr val="accent1">
                    <a:lumMod val="50000"/>
                  </a:schemeClr>
                </a:solidFill>
              </a:rPr>
              <a:t>Χρειάζεστε γονική συναίνεση </a:t>
            </a:r>
            <a:endParaRPr lang="en-US" dirty="0">
              <a:solidFill>
                <a:schemeClr val="accent1">
                  <a:lumMod val="50000"/>
                </a:schemeClr>
              </a:solidFill>
            </a:endParaRPr>
          </a:p>
          <a:p>
            <a:pPr>
              <a:buClr>
                <a:srgbClr val="92D050"/>
              </a:buClr>
              <a:buFont typeface="Wingdings" panose="05000000000000000000" pitchFamily="2" charset="2"/>
              <a:buChar char="Ø"/>
            </a:pPr>
            <a:r>
              <a:rPr lang="el-GR" dirty="0" smtClean="0">
                <a:solidFill>
                  <a:schemeClr val="accent1">
                    <a:lumMod val="50000"/>
                  </a:schemeClr>
                </a:solidFill>
              </a:rPr>
              <a:t>Σκεφτείτε </a:t>
            </a:r>
            <a:r>
              <a:rPr lang="el-GR" dirty="0">
                <a:solidFill>
                  <a:schemeClr val="accent1">
                    <a:lumMod val="50000"/>
                  </a:schemeClr>
                </a:solidFill>
              </a:rPr>
              <a:t>με ποιο τρόπο  θα κοινοποιήσετε το συγκεκριμένο περιεχόμενο χωρίς να αποκαλύψετε προσωπικά δεδομένα του ανήλικου μαθητή. </a:t>
            </a:r>
            <a:endParaRPr lang="en-US"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34</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798" y="2169478"/>
            <a:ext cx="4358202" cy="3929698"/>
          </a:xfrm>
          <a:prstGeom prst="rect">
            <a:avLst/>
          </a:prstGeom>
        </p:spPr>
      </p:pic>
    </p:spTree>
    <p:extLst>
      <p:ext uri="{BB962C8B-B14F-4D97-AF65-F5344CB8AC3E}">
        <p14:creationId xmlns:p14="http://schemas.microsoft.com/office/powerpoint/2010/main" val="3828899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363" y="3878580"/>
            <a:ext cx="3110477" cy="2331720"/>
          </a:xfrm>
          <a:prstGeom prst="rect">
            <a:avLst/>
          </a:prstGeom>
        </p:spPr>
      </p:pic>
      <p:sp>
        <p:nvSpPr>
          <p:cNvPr id="3" name="Content Placeholder 2"/>
          <p:cNvSpPr>
            <a:spLocks noGrp="1"/>
          </p:cNvSpPr>
          <p:nvPr>
            <p:ph idx="1"/>
          </p:nvPr>
        </p:nvSpPr>
        <p:spPr>
          <a:xfrm>
            <a:off x="342900" y="2854958"/>
            <a:ext cx="6057900" cy="3355341"/>
          </a:xfrm>
        </p:spPr>
        <p:txBody>
          <a:bodyPr>
            <a:noAutofit/>
          </a:bodyPr>
          <a:lstStyle/>
          <a:p>
            <a:pPr marL="0" indent="0">
              <a:buNone/>
            </a:pPr>
            <a:r>
              <a:rPr lang="el-GR" sz="2000" dirty="0" smtClean="0">
                <a:solidFill>
                  <a:schemeClr val="accent1">
                    <a:lumMod val="50000"/>
                  </a:schemeClr>
                </a:solidFill>
              </a:rPr>
              <a:t>Όταν </a:t>
            </a:r>
            <a:r>
              <a:rPr lang="el-GR" sz="2000" dirty="0">
                <a:solidFill>
                  <a:schemeClr val="accent1">
                    <a:lumMod val="50000"/>
                  </a:schemeClr>
                </a:solidFill>
              </a:rPr>
              <a:t>πρόκειται για τους γονείς, μερικές φορές ανάλογα με τον τόπο που ζείτε μπορεί να είναι δύσκολο να τους αποφύγετε όπως </a:t>
            </a:r>
            <a:r>
              <a:rPr lang="el-GR" sz="2000" dirty="0" err="1">
                <a:solidFill>
                  <a:schemeClr val="accent1">
                    <a:lumMod val="50000"/>
                  </a:schemeClr>
                </a:solidFill>
              </a:rPr>
              <a:t>π.χ</a:t>
            </a:r>
            <a:r>
              <a:rPr lang="el-GR" sz="2000" dirty="0">
                <a:solidFill>
                  <a:schemeClr val="accent1">
                    <a:lumMod val="50000"/>
                  </a:schemeClr>
                </a:solidFill>
              </a:rPr>
              <a:t> σε μικρότερες κοινωνίες όπου σχεδόν όλοι γνωρίζονται μεταξύ τους. Όσο για τους μαθητές καλό θα είναι να αποφύγετε τόση οικειότητα καθώς μετά ίσως είναι δύσκολο να θέσετε όρια στη σχέση εκπαιδευτικού- μαθητή</a:t>
            </a:r>
            <a:r>
              <a:rPr lang="el-GR" sz="2000" dirty="0" smtClean="0">
                <a:solidFill>
                  <a:schemeClr val="accent1">
                    <a:lumMod val="50000"/>
                  </a:schemeClr>
                </a:solidFill>
              </a:rPr>
              <a:t>. </a:t>
            </a:r>
            <a:endParaRPr lang="el-GR" sz="2000" dirty="0"/>
          </a:p>
          <a:p>
            <a:pPr marL="0" indent="0">
              <a:buNone/>
            </a:pPr>
            <a:r>
              <a:rPr lang="el-GR" sz="2000" dirty="0" smtClean="0">
                <a:solidFill>
                  <a:schemeClr val="accent1">
                    <a:lumMod val="50000"/>
                  </a:schemeClr>
                </a:solidFill>
              </a:rPr>
              <a:t>Αν </a:t>
            </a:r>
            <a:r>
              <a:rPr lang="el-GR" sz="2000" dirty="0">
                <a:solidFill>
                  <a:schemeClr val="accent1">
                    <a:lumMod val="50000"/>
                  </a:schemeClr>
                </a:solidFill>
              </a:rPr>
              <a:t>ψάχνετε για έναν τρόπο να συνεργαστείτε με μαθητές σε ένα σχολικό πρόγραμμα, υπάρχουν άλλα, πιο κατάλληλα περιβάλλοντα μάθησης αφιερωμένα στην εκπαίδευση.</a:t>
            </a:r>
            <a:endParaRPr lang="en-US" sz="2000" dirty="0" smtClean="0">
              <a:solidFill>
                <a:schemeClr val="accent1">
                  <a:lumMod val="50000"/>
                </a:schemeClr>
              </a:solidFill>
            </a:endParaRPr>
          </a:p>
        </p:txBody>
      </p:sp>
      <p:sp>
        <p:nvSpPr>
          <p:cNvPr id="2" name="Title 1"/>
          <p:cNvSpPr>
            <a:spLocks noGrp="1"/>
          </p:cNvSpPr>
          <p:nvPr>
            <p:ph type="title"/>
          </p:nvPr>
        </p:nvSpPr>
        <p:spPr>
          <a:xfrm>
            <a:off x="628650" y="611505"/>
            <a:ext cx="7886700" cy="1252539"/>
          </a:xfrm>
        </p:spPr>
        <p:txBody>
          <a:bodyPr>
            <a:normAutofit/>
          </a:bodyPr>
          <a:lstStyle/>
          <a:p>
            <a:pPr algn="ctr"/>
            <a:r>
              <a:rPr lang="el-GR"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Μπορώ να αποδεχθώ τους γονείς και τους μαθητές ως φίλους;</a:t>
            </a:r>
            <a:endPar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35</a:t>
            </a:fld>
            <a:endParaRPr lang="en-GB" dirty="0"/>
          </a:p>
        </p:txBody>
      </p:sp>
      <p:sp>
        <p:nvSpPr>
          <p:cNvPr id="9" name="TextBox 8"/>
          <p:cNvSpPr txBox="1"/>
          <p:nvPr/>
        </p:nvSpPr>
        <p:spPr>
          <a:xfrm>
            <a:off x="106680" y="2070150"/>
            <a:ext cx="9090660" cy="707886"/>
          </a:xfrm>
          <a:prstGeom prst="rect">
            <a:avLst/>
          </a:prstGeom>
          <a:noFill/>
        </p:spPr>
        <p:txBody>
          <a:bodyPr wrap="square" rtlCol="0">
            <a:spAutoFit/>
          </a:bodyPr>
          <a:lstStyle/>
          <a:p>
            <a:pPr algn="ctr"/>
            <a:r>
              <a:rPr lang="el-GR" sz="2000" dirty="0">
                <a:solidFill>
                  <a:schemeClr val="accent1">
                    <a:lumMod val="50000"/>
                  </a:schemeClr>
                </a:solidFill>
              </a:rPr>
              <a:t>Δεν υπάρχει συγκεκριμένη απάντηση. Εξαρτάται από την προσωπική σας επιθυμία αλλά και από την πολιτική του σχολείου στο οποίο εργάζεστε.</a:t>
            </a:r>
          </a:p>
        </p:txBody>
      </p:sp>
    </p:spTree>
    <p:extLst>
      <p:ext uri="{BB962C8B-B14F-4D97-AF65-F5344CB8AC3E}">
        <p14:creationId xmlns:p14="http://schemas.microsoft.com/office/powerpoint/2010/main" val="39860729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83921" y="768630"/>
            <a:ext cx="8515350" cy="1252539"/>
          </a:xfrm>
        </p:spPr>
        <p:txBody>
          <a:bodyPr>
            <a:normAutofit/>
          </a:bodyPr>
          <a:lstStyle/>
          <a:p>
            <a:pPr algn="ctr"/>
            <a:r>
              <a:rPr lang="el-GR" sz="36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Δε ξεχνάμε ότι </a:t>
            </a:r>
            <a:r>
              <a:rPr lang="en-US" sz="36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l-GR"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8050" y="3232150"/>
            <a:ext cx="2247900" cy="1571625"/>
          </a:xfrm>
        </p:spPr>
      </p:pic>
      <p:sp>
        <p:nvSpPr>
          <p:cNvPr id="4" name="Θέση αριθμού διαφάνειας 3"/>
          <p:cNvSpPr>
            <a:spLocks noGrp="1"/>
          </p:cNvSpPr>
          <p:nvPr>
            <p:ph type="sldNum" sz="quarter" idx="12"/>
          </p:nvPr>
        </p:nvSpPr>
        <p:spPr/>
        <p:txBody>
          <a:bodyPr/>
          <a:lstStyle/>
          <a:p>
            <a:fld id="{615CEDE7-6E4D-4068-BBEE-DAA1B27CDCAF}" type="slidenum">
              <a:rPr lang="en-GB" smtClean="0">
                <a:solidFill>
                  <a:prstClr val="black">
                    <a:tint val="75000"/>
                  </a:prstClr>
                </a:solidFill>
              </a:rPr>
              <a:pPr/>
              <a:t>36</a:t>
            </a:fld>
            <a:endParaRPr lang="en-GB" dirty="0">
              <a:solidFill>
                <a:prstClr val="black">
                  <a:tint val="75000"/>
                </a:prstClr>
              </a:solidFill>
            </a:endParaRPr>
          </a:p>
        </p:txBody>
      </p:sp>
      <p:sp>
        <p:nvSpPr>
          <p:cNvPr id="5" name="Rounded Rectangle 4"/>
          <p:cNvSpPr/>
          <p:nvPr/>
        </p:nvSpPr>
        <p:spPr>
          <a:xfrm>
            <a:off x="462914" y="2498861"/>
            <a:ext cx="8345805" cy="3241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pPr>
            <a:endParaRPr lang="el-GR" sz="2800" b="1" dirty="0">
              <a:ln w="10160">
                <a:solidFill>
                  <a:srgbClr val="4472C4"/>
                </a:solidFill>
                <a:prstDash val="solid"/>
              </a:ln>
              <a:solidFill>
                <a:srgbClr val="FFFFFF"/>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22" y="3423518"/>
            <a:ext cx="2699385" cy="2316852"/>
          </a:xfrm>
          <a:prstGeom prst="rect">
            <a:avLst/>
          </a:prstGeom>
        </p:spPr>
      </p:pic>
      <p:sp>
        <p:nvSpPr>
          <p:cNvPr id="14" name="TextBox 13"/>
          <p:cNvSpPr txBox="1"/>
          <p:nvPr/>
        </p:nvSpPr>
        <p:spPr>
          <a:xfrm>
            <a:off x="2680306" y="2379975"/>
            <a:ext cx="5932170" cy="3046988"/>
          </a:xfrm>
          <a:prstGeom prst="rect">
            <a:avLst/>
          </a:prstGeom>
          <a:noFill/>
        </p:spPr>
        <p:txBody>
          <a:bodyPr wrap="square" rtlCol="0">
            <a:spAutoFit/>
          </a:bodyPr>
          <a:lstStyle/>
          <a:p>
            <a:endParaRPr lang="en-US" sz="3200" dirty="0">
              <a:solidFill>
                <a:schemeClr val="bg1"/>
              </a:solidFill>
            </a:endParaRPr>
          </a:p>
          <a:p>
            <a:r>
              <a:rPr lang="el-GR" sz="3200" dirty="0">
                <a:solidFill>
                  <a:schemeClr val="bg1"/>
                </a:solidFill>
              </a:rPr>
              <a:t>Εμείς είμαστε πρότυπα για τα παιδιά </a:t>
            </a:r>
            <a:r>
              <a:rPr lang="el-GR" sz="3200" dirty="0" smtClean="0">
                <a:solidFill>
                  <a:schemeClr val="bg1"/>
                </a:solidFill>
              </a:rPr>
              <a:t>και </a:t>
            </a:r>
            <a:r>
              <a:rPr lang="el-GR" sz="3200" dirty="0">
                <a:solidFill>
                  <a:schemeClr val="bg1"/>
                </a:solidFill>
              </a:rPr>
              <a:t>θα πρέπει η δική μας συμπεριφορά να συνάδει με τα όρια και τους κανόνες που </a:t>
            </a:r>
            <a:r>
              <a:rPr lang="el-GR" sz="3200" dirty="0" smtClean="0">
                <a:solidFill>
                  <a:schemeClr val="bg1"/>
                </a:solidFill>
              </a:rPr>
              <a:t>τους θέτουμε! </a:t>
            </a:r>
            <a:endParaRPr lang="el-GR" sz="3200" dirty="0">
              <a:solidFill>
                <a:schemeClr val="bg1"/>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821" y="1207968"/>
            <a:ext cx="2274242" cy="1985208"/>
          </a:xfrm>
          <a:prstGeom prst="rect">
            <a:avLst/>
          </a:prstGeom>
        </p:spPr>
      </p:pic>
    </p:spTree>
    <p:extLst>
      <p:ext uri="{BB962C8B-B14F-4D97-AF65-F5344CB8AC3E}">
        <p14:creationId xmlns:p14="http://schemas.microsoft.com/office/powerpoint/2010/main" val="13218771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CEDE7-6E4D-4068-BBEE-DAA1B27CDCAF}" type="slidenum">
              <a:rPr lang="en-GB" smtClean="0"/>
              <a:pPr/>
              <a:t>37</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548640"/>
            <a:ext cx="9098279" cy="5789814"/>
          </a:xfrm>
          <a:prstGeom prst="rect">
            <a:avLst/>
          </a:prstGeom>
        </p:spPr>
      </p:pic>
    </p:spTree>
    <p:extLst>
      <p:ext uri="{BB962C8B-B14F-4D97-AF65-F5344CB8AC3E}">
        <p14:creationId xmlns:p14="http://schemas.microsoft.com/office/powerpoint/2010/main" val="12516203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04" y="1341376"/>
            <a:ext cx="7886700" cy="3263504"/>
          </a:xfrm>
        </p:spPr>
        <p:txBody>
          <a:bodyPr>
            <a:normAutofit lnSpcReduction="10000"/>
          </a:bodyPr>
          <a:lstStyle/>
          <a:p>
            <a:pPr marL="0" indent="0" algn="ctr">
              <a:buNone/>
            </a:pPr>
            <a:r>
              <a:rPr lang="el-GR" sz="4050" b="1" dirty="0">
                <a:solidFill>
                  <a:schemeClr val="accent2"/>
                </a:solidFill>
              </a:rPr>
              <a:t>Το </a:t>
            </a:r>
            <a:r>
              <a:rPr lang="el-GR" sz="4050" b="1" dirty="0">
                <a:solidFill>
                  <a:schemeClr val="accent2"/>
                </a:solidFill>
              </a:rPr>
              <a:t>διαδίκτυο είναι ένας υπέροχος κόσμος γεμάτος ευκαιρίες και προκλήσεις. </a:t>
            </a:r>
            <a:endParaRPr lang="el-GR" sz="4050" b="1" dirty="0">
              <a:solidFill>
                <a:schemeClr val="accent2"/>
              </a:solidFill>
            </a:endParaRPr>
          </a:p>
          <a:p>
            <a:pPr marL="0" indent="0" algn="ctr">
              <a:buNone/>
            </a:pPr>
            <a:endParaRPr lang="el-GR" sz="4050" b="1" dirty="0">
              <a:solidFill>
                <a:schemeClr val="accent2"/>
              </a:solidFill>
            </a:endParaRPr>
          </a:p>
          <a:p>
            <a:pPr marL="0" indent="0" algn="ctr">
              <a:buNone/>
            </a:pPr>
            <a:r>
              <a:rPr lang="el-GR" sz="4050" b="1" dirty="0">
                <a:solidFill>
                  <a:schemeClr val="accent2"/>
                </a:solidFill>
              </a:rPr>
              <a:t>Ας </a:t>
            </a:r>
            <a:r>
              <a:rPr lang="el-GR" sz="4050" b="1" dirty="0">
                <a:solidFill>
                  <a:schemeClr val="accent2"/>
                </a:solidFill>
              </a:rPr>
              <a:t>βοηθήσουμε τα παιδιά μας να τον απολαμβάνουν με ασφάλεια!</a:t>
            </a:r>
          </a:p>
          <a:p>
            <a:endParaRPr lang="en-US" dirty="0"/>
          </a:p>
        </p:txBody>
      </p:sp>
      <p:sp>
        <p:nvSpPr>
          <p:cNvPr id="2" name="TextBox 1"/>
          <p:cNvSpPr txBox="1"/>
          <p:nvPr/>
        </p:nvSpPr>
        <p:spPr>
          <a:xfrm>
            <a:off x="1303020" y="5730240"/>
            <a:ext cx="7176436" cy="461665"/>
          </a:xfrm>
          <a:prstGeom prst="rect">
            <a:avLst/>
          </a:prstGeom>
          <a:noFill/>
        </p:spPr>
        <p:txBody>
          <a:bodyPr wrap="square" rtlCol="0">
            <a:spAutoFit/>
          </a:bodyPr>
          <a:lstStyle/>
          <a:p>
            <a:r>
              <a:rPr lang="en-US" sz="2400" b="1" dirty="0" smtClean="0">
                <a:solidFill>
                  <a:schemeClr val="accent1">
                    <a:lumMod val="50000"/>
                  </a:schemeClr>
                </a:solidFill>
                <a:effectLst>
                  <a:outerShdw blurRad="38100" dist="38100" dir="2700000" algn="tl">
                    <a:srgbClr val="000000">
                      <a:alpha val="43137"/>
                    </a:srgbClr>
                  </a:outerShdw>
                </a:effectLst>
              </a:rPr>
              <a:t>Email </a:t>
            </a:r>
            <a:r>
              <a:rPr lang="el-GR" sz="2400" b="1" dirty="0" smtClean="0">
                <a:solidFill>
                  <a:schemeClr val="accent1">
                    <a:lumMod val="50000"/>
                  </a:schemeClr>
                </a:solidFill>
                <a:effectLst>
                  <a:outerShdw blurRad="38100" dist="38100" dir="2700000" algn="tl">
                    <a:srgbClr val="000000">
                      <a:alpha val="43137"/>
                    </a:srgbClr>
                  </a:outerShdw>
                </a:effectLst>
              </a:rPr>
              <a:t>επικοινωνίας: </a:t>
            </a:r>
            <a:r>
              <a:rPr lang="en-US" sz="2400" b="1" dirty="0" smtClean="0">
                <a:solidFill>
                  <a:schemeClr val="accent1">
                    <a:lumMod val="50000"/>
                  </a:schemeClr>
                </a:solidFill>
                <a:effectLst>
                  <a:outerShdw blurRad="38100" dist="38100" dir="2700000" algn="tl">
                    <a:srgbClr val="000000">
                      <a:alpha val="43137"/>
                    </a:srgbClr>
                  </a:outerShdw>
                </a:effectLst>
              </a:rPr>
              <a:t>contact@saferinternet4kids.gr</a:t>
            </a:r>
            <a:endParaRPr lang="en-US" sz="24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7763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324"/>
            <a:ext cx="9144000" cy="19485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2049"/>
            <a:ext cx="9144000" cy="14257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4989"/>
            <a:ext cx="9144000" cy="1463801"/>
          </a:xfrm>
          <a:prstGeom prst="rect">
            <a:avLst/>
          </a:prstGeom>
        </p:spPr>
      </p:pic>
    </p:spTree>
    <p:extLst>
      <p:ext uri="{BB962C8B-B14F-4D97-AF65-F5344CB8AC3E}">
        <p14:creationId xmlns:p14="http://schemas.microsoft.com/office/powerpoint/2010/main" val="18083373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581025"/>
            <a:ext cx="8869680" cy="1252539"/>
          </a:xfrm>
        </p:spPr>
        <p:txBody>
          <a:bodyPr>
            <a:noAutofit/>
          </a:bodyPr>
          <a:lstStyle/>
          <a:p>
            <a:pPr algn="ctr"/>
            <a:r>
              <a:rPr lang="el-GR" sz="3200" b="1" dirty="0" smtClean="0">
                <a:latin typeface="Tahoma" panose="020B0604030504040204" pitchFamily="34" charset="0"/>
                <a:ea typeface="Tahoma" panose="020B0604030504040204" pitchFamily="34" charset="0"/>
                <a:cs typeface="Tahoma" panose="020B0604030504040204" pitchFamily="34" charset="0"/>
              </a:rPr>
              <a:t>Κύριο πρόβλημα παραμένει η υπερβολική ενασχόληση με το διαδίκτυο</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628650" y="1920874"/>
            <a:ext cx="4956810" cy="4270375"/>
          </a:xfrm>
        </p:spPr>
        <p:txBody>
          <a:bodyPr>
            <a:normAutofit/>
          </a:bodyPr>
          <a:lstStyle/>
          <a:p>
            <a:r>
              <a:rPr lang="el-GR" sz="2400" dirty="0">
                <a:solidFill>
                  <a:schemeClr val="accent1">
                    <a:lumMod val="50000"/>
                  </a:schemeClr>
                </a:solidFill>
              </a:rPr>
              <a:t>Μία στις τρεις κλήσεις που </a:t>
            </a:r>
            <a:r>
              <a:rPr lang="el-GR" sz="2400" dirty="0" smtClean="0">
                <a:solidFill>
                  <a:schemeClr val="accent1">
                    <a:lumMod val="50000"/>
                  </a:schemeClr>
                </a:solidFill>
              </a:rPr>
              <a:t>δέχεται η </a:t>
            </a:r>
            <a:r>
              <a:rPr lang="el-GR" sz="2400" dirty="0">
                <a:solidFill>
                  <a:schemeClr val="accent1">
                    <a:lumMod val="50000"/>
                  </a:schemeClr>
                </a:solidFill>
              </a:rPr>
              <a:t>γραμμή Βοήθειας </a:t>
            </a:r>
            <a:r>
              <a:rPr lang="el-GR" sz="2400" dirty="0" err="1">
                <a:solidFill>
                  <a:schemeClr val="accent1">
                    <a:lumMod val="50000"/>
                  </a:schemeClr>
                </a:solidFill>
              </a:rPr>
              <a:t>Help</a:t>
            </a:r>
            <a:r>
              <a:rPr lang="el-GR" sz="2400" dirty="0">
                <a:solidFill>
                  <a:schemeClr val="accent1">
                    <a:lumMod val="50000"/>
                  </a:schemeClr>
                </a:solidFill>
              </a:rPr>
              <a:t>-Line 210-6007686 του Ελληνικού Κέντρου Ασφαλούς Διαδικτύου </a:t>
            </a:r>
            <a:r>
              <a:rPr lang="el-GR" sz="2400" dirty="0" smtClean="0">
                <a:solidFill>
                  <a:schemeClr val="accent1">
                    <a:lumMod val="50000"/>
                  </a:schemeClr>
                </a:solidFill>
              </a:rPr>
              <a:t>τα τελευταία 2 χρόνια αφορούν περιστατικά </a:t>
            </a:r>
            <a:r>
              <a:rPr lang="el-GR" sz="2400" dirty="0">
                <a:solidFill>
                  <a:schemeClr val="accent1">
                    <a:lumMod val="50000"/>
                  </a:schemeClr>
                </a:solidFill>
              </a:rPr>
              <a:t>υπερβολικής ενασχόλησης παιδιών με το διαδίκτυο ή με διαδικτυακά παιχνίδια γεγονός που έρχεται να υπογραμμίσει για άλλη μια φορά την ανάγκη ευαισθητοποίησης και αφύπνισης ανήλικων και ενήλικων χρηστών.</a:t>
            </a:r>
            <a:endParaRPr lang="en-US" sz="2400"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4</a:t>
            </a:fld>
            <a:endParaRPr lang="en-GB"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5380351" y="2362200"/>
            <a:ext cx="3611249" cy="2963866"/>
          </a:xfrm>
          <a:prstGeom prst="rect">
            <a:avLst/>
          </a:prstGeom>
        </p:spPr>
      </p:pic>
    </p:spTree>
    <p:extLst>
      <p:ext uri="{BB962C8B-B14F-4D97-AF65-F5344CB8AC3E}">
        <p14:creationId xmlns:p14="http://schemas.microsoft.com/office/powerpoint/2010/main" val="19762104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08C15872-DC75-4611-BC78-4D9DCB0C6305}"/>
              </a:ext>
            </a:extLst>
          </p:cNvPr>
          <p:cNvSpPr/>
          <p:nvPr/>
        </p:nvSpPr>
        <p:spPr>
          <a:xfrm>
            <a:off x="0" y="857250"/>
            <a:ext cx="9144000" cy="1057275"/>
          </a:xfrm>
          <a:prstGeom prst="rect">
            <a:avLst/>
          </a:prstGeom>
          <a:pattFill prst="dash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aphicFrame>
        <p:nvGraphicFramePr>
          <p:cNvPr id="21" name="Chart 20">
            <a:extLst>
              <a:ext uri="{FF2B5EF4-FFF2-40B4-BE49-F238E27FC236}">
                <a16:creationId xmlns:a16="http://schemas.microsoft.com/office/drawing/2014/main" xmlns="" id="{CCD9F438-132A-43B2-B89D-1E5EE7412EE7}"/>
              </a:ext>
            </a:extLst>
          </p:cNvPr>
          <p:cNvGraphicFramePr/>
          <p:nvPr>
            <p:extLst/>
          </p:nvPr>
        </p:nvGraphicFramePr>
        <p:xfrm>
          <a:off x="329421" y="2955421"/>
          <a:ext cx="3320015" cy="313747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xmlns="" id="{2BC4E869-E5C3-4EE8-B2A4-6635F686DAAA}"/>
              </a:ext>
            </a:extLst>
          </p:cNvPr>
          <p:cNvSpPr/>
          <p:nvPr/>
        </p:nvSpPr>
        <p:spPr>
          <a:xfrm>
            <a:off x="4130906" y="1840822"/>
            <a:ext cx="4648200" cy="762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Oval 4">
            <a:extLst>
              <a:ext uri="{FF2B5EF4-FFF2-40B4-BE49-F238E27FC236}">
                <a16:creationId xmlns:a16="http://schemas.microsoft.com/office/drawing/2014/main" xmlns="" id="{8442900A-1A5B-4C2D-A58F-92D8C866C93D}"/>
              </a:ext>
            </a:extLst>
          </p:cNvPr>
          <p:cNvSpPr/>
          <p:nvPr/>
        </p:nvSpPr>
        <p:spPr>
          <a:xfrm>
            <a:off x="906780" y="3497658"/>
            <a:ext cx="2095500" cy="2048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b="1" dirty="0">
                <a:solidFill>
                  <a:prstClr val="black"/>
                </a:solidFill>
                <a:latin typeface="Segoe UI"/>
              </a:rPr>
              <a:t>ΠΑΝΕΛΛΗΝΙΑ</a:t>
            </a:r>
            <a:r>
              <a:rPr lang="el-GR" b="1" dirty="0">
                <a:solidFill>
                  <a:prstClr val="black"/>
                </a:solidFill>
                <a:latin typeface="Segoe UI"/>
              </a:rPr>
              <a:t> ΕΡΕΥΝΑ</a:t>
            </a:r>
            <a:endParaRPr lang="en-US" b="1" dirty="0">
              <a:solidFill>
                <a:prstClr val="black"/>
              </a:solidFill>
              <a:latin typeface="Segoe UI"/>
            </a:endParaRPr>
          </a:p>
        </p:txBody>
      </p:sp>
      <p:sp>
        <p:nvSpPr>
          <p:cNvPr id="6" name="Rectangle 5">
            <a:extLst>
              <a:ext uri="{FF2B5EF4-FFF2-40B4-BE49-F238E27FC236}">
                <a16:creationId xmlns:a16="http://schemas.microsoft.com/office/drawing/2014/main" xmlns="" id="{77258E40-E357-4729-BC48-C47C0ADAAE06}"/>
              </a:ext>
            </a:extLst>
          </p:cNvPr>
          <p:cNvSpPr/>
          <p:nvPr/>
        </p:nvSpPr>
        <p:spPr>
          <a:xfrm>
            <a:off x="7790633" y="1840822"/>
            <a:ext cx="841837" cy="762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Segoe UI"/>
              </a:rPr>
              <a:t>40%</a:t>
            </a:r>
          </a:p>
        </p:txBody>
      </p:sp>
      <p:sp>
        <p:nvSpPr>
          <p:cNvPr id="28" name="Rectangle 27">
            <a:extLst>
              <a:ext uri="{FF2B5EF4-FFF2-40B4-BE49-F238E27FC236}">
                <a16:creationId xmlns:a16="http://schemas.microsoft.com/office/drawing/2014/main" xmlns="" id="{495CD800-3D8C-4C8F-8A4F-2C89667228A1}"/>
              </a:ext>
            </a:extLst>
          </p:cNvPr>
          <p:cNvSpPr/>
          <p:nvPr/>
        </p:nvSpPr>
        <p:spPr>
          <a:xfrm>
            <a:off x="4210915" y="1990989"/>
            <a:ext cx="3521771" cy="461665"/>
          </a:xfrm>
          <a:prstGeom prst="rect">
            <a:avLst/>
          </a:prstGeom>
        </p:spPr>
        <p:txBody>
          <a:bodyPr wrap="square" lIns="0" tIns="0" rIns="0" bIns="0" anchor="ctr">
            <a:spAutoFit/>
          </a:bodyPr>
          <a:lstStyle/>
          <a:p>
            <a:pPr algn="ctr"/>
            <a:r>
              <a:rPr lang="el-GR" sz="3000" dirty="0">
                <a:solidFill>
                  <a:prstClr val="black"/>
                </a:solidFill>
              </a:rPr>
              <a:t>ΑΘΗΝΑ</a:t>
            </a:r>
            <a:endParaRPr lang="en-US" sz="3000" dirty="0">
              <a:solidFill>
                <a:prstClr val="black"/>
              </a:solidFill>
            </a:endParaRPr>
          </a:p>
        </p:txBody>
      </p:sp>
      <p:sp>
        <p:nvSpPr>
          <p:cNvPr id="29" name="Rectangle 28">
            <a:extLst>
              <a:ext uri="{FF2B5EF4-FFF2-40B4-BE49-F238E27FC236}">
                <a16:creationId xmlns:a16="http://schemas.microsoft.com/office/drawing/2014/main" xmlns="" id="{04305915-2EA5-4702-BBE7-3BE53C7F53C2}"/>
              </a:ext>
            </a:extLst>
          </p:cNvPr>
          <p:cNvSpPr/>
          <p:nvPr/>
        </p:nvSpPr>
        <p:spPr>
          <a:xfrm>
            <a:off x="4130906" y="2689823"/>
            <a:ext cx="4648200" cy="762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a:extLst>
              <a:ext uri="{FF2B5EF4-FFF2-40B4-BE49-F238E27FC236}">
                <a16:creationId xmlns:a16="http://schemas.microsoft.com/office/drawing/2014/main" xmlns="" id="{5175C0BE-5F4F-4BE1-BC54-A54264433F53}"/>
              </a:ext>
            </a:extLst>
          </p:cNvPr>
          <p:cNvSpPr/>
          <p:nvPr/>
        </p:nvSpPr>
        <p:spPr>
          <a:xfrm>
            <a:off x="4210915" y="2839991"/>
            <a:ext cx="3521771" cy="461665"/>
          </a:xfrm>
          <a:prstGeom prst="rect">
            <a:avLst/>
          </a:prstGeom>
        </p:spPr>
        <p:txBody>
          <a:bodyPr wrap="square" lIns="0" tIns="0" rIns="0" bIns="0" anchor="ctr">
            <a:spAutoFit/>
          </a:bodyPr>
          <a:lstStyle/>
          <a:p>
            <a:pPr algn="ctr"/>
            <a:r>
              <a:rPr lang="el-GR" sz="3000" dirty="0">
                <a:solidFill>
                  <a:prstClr val="black"/>
                </a:solidFill>
              </a:rPr>
              <a:t>ΘΕΣΣΑΛΟΝΙΚΗ</a:t>
            </a:r>
            <a:endParaRPr lang="en-US" sz="3000" dirty="0">
              <a:solidFill>
                <a:prstClr val="black"/>
              </a:solidFill>
            </a:endParaRPr>
          </a:p>
        </p:txBody>
      </p:sp>
      <p:sp>
        <p:nvSpPr>
          <p:cNvPr id="46" name="Rectangle 45">
            <a:extLst>
              <a:ext uri="{FF2B5EF4-FFF2-40B4-BE49-F238E27FC236}">
                <a16:creationId xmlns:a16="http://schemas.microsoft.com/office/drawing/2014/main" xmlns="" id="{16F4BD29-42DB-4BDD-975D-84F527432825}"/>
              </a:ext>
            </a:extLst>
          </p:cNvPr>
          <p:cNvSpPr/>
          <p:nvPr/>
        </p:nvSpPr>
        <p:spPr>
          <a:xfrm>
            <a:off x="4130906" y="3537395"/>
            <a:ext cx="4648200" cy="762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7" name="Rectangle 46">
            <a:extLst>
              <a:ext uri="{FF2B5EF4-FFF2-40B4-BE49-F238E27FC236}">
                <a16:creationId xmlns:a16="http://schemas.microsoft.com/office/drawing/2014/main" xmlns="" id="{B6F3D837-58DC-40F7-A479-1199321548AD}"/>
              </a:ext>
            </a:extLst>
          </p:cNvPr>
          <p:cNvSpPr/>
          <p:nvPr/>
        </p:nvSpPr>
        <p:spPr>
          <a:xfrm>
            <a:off x="7790633" y="2689823"/>
            <a:ext cx="841837" cy="7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Segoe UI"/>
              </a:rPr>
              <a:t>20%</a:t>
            </a:r>
          </a:p>
        </p:txBody>
      </p:sp>
      <p:sp>
        <p:nvSpPr>
          <p:cNvPr id="48" name="Rectangle 47">
            <a:extLst>
              <a:ext uri="{FF2B5EF4-FFF2-40B4-BE49-F238E27FC236}">
                <a16:creationId xmlns:a16="http://schemas.microsoft.com/office/drawing/2014/main" xmlns="" id="{1AAEF2B3-B4C8-42BB-9853-59894D4D68DE}"/>
              </a:ext>
            </a:extLst>
          </p:cNvPr>
          <p:cNvSpPr/>
          <p:nvPr/>
        </p:nvSpPr>
        <p:spPr>
          <a:xfrm>
            <a:off x="4210915" y="3687562"/>
            <a:ext cx="3521771" cy="461665"/>
          </a:xfrm>
          <a:prstGeom prst="rect">
            <a:avLst/>
          </a:prstGeom>
        </p:spPr>
        <p:txBody>
          <a:bodyPr wrap="square" lIns="0" tIns="0" rIns="0" bIns="0" anchor="ctr">
            <a:spAutoFit/>
          </a:bodyPr>
          <a:lstStyle/>
          <a:p>
            <a:pPr algn="ctr"/>
            <a:r>
              <a:rPr lang="el-GR" sz="3000" dirty="0">
                <a:solidFill>
                  <a:prstClr val="black"/>
                </a:solidFill>
              </a:rPr>
              <a:t>ΗΡΑΚΛΕΙΟ</a:t>
            </a:r>
            <a:endParaRPr lang="en-US" sz="3000" dirty="0">
              <a:solidFill>
                <a:prstClr val="black"/>
              </a:solidFill>
            </a:endParaRPr>
          </a:p>
        </p:txBody>
      </p:sp>
      <p:sp>
        <p:nvSpPr>
          <p:cNvPr id="49" name="Rectangle 48">
            <a:extLst>
              <a:ext uri="{FF2B5EF4-FFF2-40B4-BE49-F238E27FC236}">
                <a16:creationId xmlns:a16="http://schemas.microsoft.com/office/drawing/2014/main" xmlns="" id="{546B8846-2ED3-479E-B5A2-C798CBBB6825}"/>
              </a:ext>
            </a:extLst>
          </p:cNvPr>
          <p:cNvSpPr/>
          <p:nvPr/>
        </p:nvSpPr>
        <p:spPr>
          <a:xfrm>
            <a:off x="4130906" y="4384966"/>
            <a:ext cx="4648200" cy="762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0" name="Rectangle 49">
            <a:extLst>
              <a:ext uri="{FF2B5EF4-FFF2-40B4-BE49-F238E27FC236}">
                <a16:creationId xmlns:a16="http://schemas.microsoft.com/office/drawing/2014/main" xmlns="" id="{A88381B5-6DBB-4A9A-8ACC-8400FFD817F1}"/>
              </a:ext>
            </a:extLst>
          </p:cNvPr>
          <p:cNvSpPr/>
          <p:nvPr/>
        </p:nvSpPr>
        <p:spPr>
          <a:xfrm>
            <a:off x="7790633" y="4384966"/>
            <a:ext cx="841837" cy="76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Segoe UI"/>
              </a:rPr>
              <a:t>1</a:t>
            </a:r>
            <a:r>
              <a:rPr lang="el-GR" sz="2400" b="1" dirty="0">
                <a:solidFill>
                  <a:prstClr val="white"/>
                </a:solidFill>
                <a:latin typeface="Segoe UI"/>
              </a:rPr>
              <a:t>1</a:t>
            </a:r>
            <a:r>
              <a:rPr lang="en-US" sz="2400" b="1" dirty="0">
                <a:solidFill>
                  <a:prstClr val="white"/>
                </a:solidFill>
                <a:latin typeface="Segoe UI"/>
              </a:rPr>
              <a:t>%</a:t>
            </a:r>
          </a:p>
        </p:txBody>
      </p:sp>
      <p:sp>
        <p:nvSpPr>
          <p:cNvPr id="51" name="Rectangle 50">
            <a:extLst>
              <a:ext uri="{FF2B5EF4-FFF2-40B4-BE49-F238E27FC236}">
                <a16:creationId xmlns:a16="http://schemas.microsoft.com/office/drawing/2014/main" xmlns="" id="{E89193A9-62FD-4A84-9AAA-01D61DBAA22B}"/>
              </a:ext>
            </a:extLst>
          </p:cNvPr>
          <p:cNvSpPr/>
          <p:nvPr/>
        </p:nvSpPr>
        <p:spPr>
          <a:xfrm>
            <a:off x="4210915" y="4535133"/>
            <a:ext cx="3521771" cy="461665"/>
          </a:xfrm>
          <a:prstGeom prst="rect">
            <a:avLst/>
          </a:prstGeom>
        </p:spPr>
        <p:txBody>
          <a:bodyPr wrap="square" lIns="0" tIns="0" rIns="0" bIns="0" anchor="ctr">
            <a:spAutoFit/>
          </a:bodyPr>
          <a:lstStyle/>
          <a:p>
            <a:pPr algn="ctr"/>
            <a:r>
              <a:rPr lang="el-GR" sz="3000" dirty="0">
                <a:solidFill>
                  <a:prstClr val="black"/>
                </a:solidFill>
              </a:rPr>
              <a:t>ΛΑΡΙΣΑ</a:t>
            </a:r>
            <a:endParaRPr lang="en-US" sz="3000" dirty="0">
              <a:solidFill>
                <a:prstClr val="black"/>
              </a:solidFill>
            </a:endParaRPr>
          </a:p>
        </p:txBody>
      </p:sp>
      <p:sp>
        <p:nvSpPr>
          <p:cNvPr id="38" name="Rectangle 37">
            <a:extLst>
              <a:ext uri="{FF2B5EF4-FFF2-40B4-BE49-F238E27FC236}">
                <a16:creationId xmlns:a16="http://schemas.microsoft.com/office/drawing/2014/main" xmlns="" id="{546B8846-2ED3-479E-B5A2-C798CBBB6825}"/>
              </a:ext>
            </a:extLst>
          </p:cNvPr>
          <p:cNvSpPr/>
          <p:nvPr/>
        </p:nvSpPr>
        <p:spPr>
          <a:xfrm>
            <a:off x="4130906" y="5232537"/>
            <a:ext cx="4648200" cy="762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a:extLst>
              <a:ext uri="{FF2B5EF4-FFF2-40B4-BE49-F238E27FC236}">
                <a16:creationId xmlns:a16="http://schemas.microsoft.com/office/drawing/2014/main" xmlns="" id="{A88381B5-6DBB-4A9A-8ACC-8400FFD817F1}"/>
              </a:ext>
            </a:extLst>
          </p:cNvPr>
          <p:cNvSpPr/>
          <p:nvPr/>
        </p:nvSpPr>
        <p:spPr>
          <a:xfrm>
            <a:off x="7790633" y="5232537"/>
            <a:ext cx="841837" cy="76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prstClr val="white"/>
                </a:solidFill>
                <a:latin typeface="Segoe UI"/>
              </a:rPr>
              <a:t>8</a:t>
            </a:r>
            <a:r>
              <a:rPr lang="en-US" sz="2400" b="1" dirty="0">
                <a:solidFill>
                  <a:prstClr val="white"/>
                </a:solidFill>
                <a:latin typeface="Segoe UI"/>
              </a:rPr>
              <a:t>%</a:t>
            </a:r>
          </a:p>
        </p:txBody>
      </p:sp>
      <p:sp>
        <p:nvSpPr>
          <p:cNvPr id="40" name="Rectangle 39">
            <a:extLst>
              <a:ext uri="{FF2B5EF4-FFF2-40B4-BE49-F238E27FC236}">
                <a16:creationId xmlns:a16="http://schemas.microsoft.com/office/drawing/2014/main" xmlns="" id="{E89193A9-62FD-4A84-9AAA-01D61DBAA22B}"/>
              </a:ext>
            </a:extLst>
          </p:cNvPr>
          <p:cNvSpPr/>
          <p:nvPr/>
        </p:nvSpPr>
        <p:spPr>
          <a:xfrm>
            <a:off x="4210915" y="5382705"/>
            <a:ext cx="3521771" cy="461665"/>
          </a:xfrm>
          <a:prstGeom prst="rect">
            <a:avLst/>
          </a:prstGeom>
        </p:spPr>
        <p:txBody>
          <a:bodyPr wrap="square" lIns="0" tIns="0" rIns="0" bIns="0" anchor="ctr">
            <a:spAutoFit/>
          </a:bodyPr>
          <a:lstStyle/>
          <a:p>
            <a:pPr algn="ctr"/>
            <a:r>
              <a:rPr lang="el-GR" sz="3000" dirty="0">
                <a:solidFill>
                  <a:prstClr val="black"/>
                </a:solidFill>
              </a:rPr>
              <a:t>ΠΑΤΡΑ</a:t>
            </a:r>
            <a:endParaRPr lang="en-US" sz="3000" dirty="0">
              <a:solidFill>
                <a:prstClr val="black"/>
              </a:solidFill>
            </a:endParaRPr>
          </a:p>
        </p:txBody>
      </p:sp>
      <p:sp>
        <p:nvSpPr>
          <p:cNvPr id="30" name="Rectangle 29">
            <a:extLst>
              <a:ext uri="{FF2B5EF4-FFF2-40B4-BE49-F238E27FC236}">
                <a16:creationId xmlns:a16="http://schemas.microsoft.com/office/drawing/2014/main" xmlns="" id="{8DF0E683-DE96-4395-8555-5B7D469DDAF2}"/>
              </a:ext>
            </a:extLst>
          </p:cNvPr>
          <p:cNvSpPr/>
          <p:nvPr/>
        </p:nvSpPr>
        <p:spPr>
          <a:xfrm>
            <a:off x="7790633" y="3537395"/>
            <a:ext cx="841837" cy="76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Segoe UI"/>
              </a:rPr>
              <a:t>2</a:t>
            </a:r>
            <a:r>
              <a:rPr lang="el-GR" sz="2400" b="1" dirty="0">
                <a:solidFill>
                  <a:prstClr val="white"/>
                </a:solidFill>
                <a:latin typeface="Segoe UI"/>
              </a:rPr>
              <a:t>1</a:t>
            </a:r>
            <a:r>
              <a:rPr lang="en-US" sz="2400" b="1" dirty="0">
                <a:solidFill>
                  <a:prstClr val="white"/>
                </a:solidFill>
                <a:latin typeface="Segoe UI"/>
              </a:rPr>
              <a:t>%</a:t>
            </a:r>
          </a:p>
        </p:txBody>
      </p:sp>
      <p:sp>
        <p:nvSpPr>
          <p:cNvPr id="7" name="TextBox 6"/>
          <p:cNvSpPr txBox="1"/>
          <p:nvPr/>
        </p:nvSpPr>
        <p:spPr>
          <a:xfrm>
            <a:off x="-23648" y="1438790"/>
            <a:ext cx="4339458" cy="1477328"/>
          </a:xfrm>
          <a:prstGeom prst="rect">
            <a:avLst/>
          </a:prstGeom>
          <a:noFill/>
        </p:spPr>
        <p:txBody>
          <a:bodyPr wrap="square" rtlCol="0">
            <a:spAutoFit/>
          </a:bodyPr>
          <a:lstStyle/>
          <a:p>
            <a:pPr algn="ctr"/>
            <a:r>
              <a:rPr lang="el-GR" sz="3000" b="1" dirty="0">
                <a:solidFill>
                  <a:prstClr val="black"/>
                </a:solidFill>
              </a:rPr>
              <a:t>14</a:t>
            </a:r>
            <a:r>
              <a:rPr lang="en-US" sz="3000" b="1">
                <a:solidFill>
                  <a:prstClr val="black"/>
                </a:solidFill>
              </a:rPr>
              <a:t>.</a:t>
            </a:r>
            <a:r>
              <a:rPr lang="el-GR" sz="3000" b="1">
                <a:solidFill>
                  <a:prstClr val="black"/>
                </a:solidFill>
              </a:rPr>
              <a:t>000</a:t>
            </a:r>
            <a:r>
              <a:rPr lang="el-GR" sz="2400">
                <a:solidFill>
                  <a:prstClr val="black"/>
                </a:solidFill>
              </a:rPr>
              <a:t> </a:t>
            </a:r>
            <a:r>
              <a:rPr lang="el-GR" sz="2400" dirty="0">
                <a:solidFill>
                  <a:prstClr val="black"/>
                </a:solidFill>
              </a:rPr>
              <a:t>Συμμετέχοντες από </a:t>
            </a:r>
          </a:p>
          <a:p>
            <a:pPr algn="ctr"/>
            <a:r>
              <a:rPr lang="el-GR" sz="3000" b="1" dirty="0">
                <a:solidFill>
                  <a:prstClr val="black"/>
                </a:solidFill>
              </a:rPr>
              <a:t>400</a:t>
            </a:r>
            <a:r>
              <a:rPr lang="el-GR" sz="2400" dirty="0">
                <a:solidFill>
                  <a:prstClr val="black"/>
                </a:solidFill>
              </a:rPr>
              <a:t> Δημόσια Σχολεία </a:t>
            </a:r>
          </a:p>
          <a:p>
            <a:pPr algn="ctr"/>
            <a:r>
              <a:rPr lang="el-GR" sz="2400" dirty="0">
                <a:solidFill>
                  <a:prstClr val="black"/>
                </a:solidFill>
              </a:rPr>
              <a:t>Ηλικίας </a:t>
            </a:r>
            <a:r>
              <a:rPr lang="el-GR" sz="3000" b="1" dirty="0">
                <a:solidFill>
                  <a:prstClr val="black"/>
                </a:solidFill>
              </a:rPr>
              <a:t>1</a:t>
            </a:r>
            <a:r>
              <a:rPr lang="en-US" sz="3000" b="1">
                <a:solidFill>
                  <a:prstClr val="black"/>
                </a:solidFill>
              </a:rPr>
              <a:t>0</a:t>
            </a:r>
            <a:r>
              <a:rPr lang="el-GR" sz="3000" b="1">
                <a:solidFill>
                  <a:prstClr val="black"/>
                </a:solidFill>
              </a:rPr>
              <a:t>-17 </a:t>
            </a:r>
            <a:r>
              <a:rPr lang="el-GR" sz="3000" b="1" dirty="0">
                <a:solidFill>
                  <a:prstClr val="black"/>
                </a:solidFill>
              </a:rPr>
              <a:t>ετών</a:t>
            </a:r>
          </a:p>
        </p:txBody>
      </p:sp>
      <p:sp>
        <p:nvSpPr>
          <p:cNvPr id="41" name="TextBox 40">
            <a:extLst>
              <a:ext uri="{FF2B5EF4-FFF2-40B4-BE49-F238E27FC236}">
                <a16:creationId xmlns:a16="http://schemas.microsoft.com/office/drawing/2014/main" xmlns="" id="{385FB431-7B14-4614-BB3B-FA17C1F6C41E}"/>
              </a:ext>
            </a:extLst>
          </p:cNvPr>
          <p:cNvSpPr txBox="1"/>
          <p:nvPr/>
        </p:nvSpPr>
        <p:spPr>
          <a:xfrm>
            <a:off x="528638" y="960904"/>
            <a:ext cx="8086725" cy="415498"/>
          </a:xfrm>
          <a:prstGeom prst="rect">
            <a:avLst/>
          </a:prstGeom>
          <a:noFill/>
        </p:spPr>
        <p:txBody>
          <a:bodyPr wrap="square" lIns="0" tIns="0" rIns="0" bIns="0" rtlCol="0" anchor="t">
            <a:spAutoFit/>
          </a:bodyPr>
          <a:lstStyle/>
          <a:p>
            <a:pPr algn="ctr"/>
            <a:r>
              <a:rPr lang="el-GR" sz="2700" b="1" dirty="0">
                <a:solidFill>
                  <a:srgbClr val="13A183"/>
                </a:solidFill>
              </a:rPr>
              <a:t>ΕΡΕΥΝΑ ΕΛΛΗΝΙΚΟΥ ΚΕΝΤΡΟΥ ΑΣΦΑΛΟΥΣ ΔΙΑΔΙΚΤΥΟΥ – ΙΤΕ</a:t>
            </a:r>
          </a:p>
        </p:txBody>
      </p:sp>
    </p:spTree>
    <p:extLst>
      <p:ext uri="{BB962C8B-B14F-4D97-AF65-F5344CB8AC3E}">
        <p14:creationId xmlns:p14="http://schemas.microsoft.com/office/powerpoint/2010/main" val="3680728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08C15872-DC75-4611-BC78-4D9DCB0C6305}"/>
              </a:ext>
            </a:extLst>
          </p:cNvPr>
          <p:cNvSpPr/>
          <p:nvPr/>
        </p:nvSpPr>
        <p:spPr>
          <a:xfrm>
            <a:off x="0" y="857250"/>
            <a:ext cx="9144000" cy="1057275"/>
          </a:xfrm>
          <a:prstGeom prst="rect">
            <a:avLst/>
          </a:prstGeom>
          <a:pattFill prst="dash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aphicFrame>
        <p:nvGraphicFramePr>
          <p:cNvPr id="31" name="Chart 30">
            <a:extLst>
              <a:ext uri="{FF2B5EF4-FFF2-40B4-BE49-F238E27FC236}">
                <a16:creationId xmlns:a16="http://schemas.microsoft.com/office/drawing/2014/main" xmlns="" id="{CFC7D823-8785-4952-985D-7EE60DFBF76B}"/>
              </a:ext>
            </a:extLst>
          </p:cNvPr>
          <p:cNvGraphicFramePr/>
          <p:nvPr>
            <p:extLst/>
          </p:nvPr>
        </p:nvGraphicFramePr>
        <p:xfrm>
          <a:off x="628651" y="2298525"/>
          <a:ext cx="3831530" cy="2554354"/>
        </p:xfrm>
        <a:graphic>
          <a:graphicData uri="http://schemas.openxmlformats.org/drawingml/2006/chart">
            <c:chart xmlns:c="http://schemas.openxmlformats.org/drawingml/2006/chart" xmlns:r="http://schemas.openxmlformats.org/officeDocument/2006/relationships" r:id="rId2"/>
          </a:graphicData>
        </a:graphic>
      </p:graphicFrame>
      <p:sp>
        <p:nvSpPr>
          <p:cNvPr id="32" name="Oval 31">
            <a:extLst>
              <a:ext uri="{FF2B5EF4-FFF2-40B4-BE49-F238E27FC236}">
                <a16:creationId xmlns:a16="http://schemas.microsoft.com/office/drawing/2014/main" xmlns="" id="{46695AE7-90E4-4A1E-8878-FAB625DBEC7F}"/>
              </a:ext>
            </a:extLst>
          </p:cNvPr>
          <p:cNvSpPr/>
          <p:nvPr/>
        </p:nvSpPr>
        <p:spPr>
          <a:xfrm>
            <a:off x="1911002" y="2942288"/>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aphicFrame>
        <p:nvGraphicFramePr>
          <p:cNvPr id="33" name="Chart 32">
            <a:extLst>
              <a:ext uri="{FF2B5EF4-FFF2-40B4-BE49-F238E27FC236}">
                <a16:creationId xmlns:a16="http://schemas.microsoft.com/office/drawing/2014/main" xmlns="" id="{0B7EB26B-3979-4ED6-B0FD-FC17756BA557}"/>
              </a:ext>
            </a:extLst>
          </p:cNvPr>
          <p:cNvGraphicFramePr/>
          <p:nvPr>
            <p:extLst/>
          </p:nvPr>
        </p:nvGraphicFramePr>
        <p:xfrm>
          <a:off x="4819651" y="2298525"/>
          <a:ext cx="3831530" cy="2554354"/>
        </p:xfrm>
        <a:graphic>
          <a:graphicData uri="http://schemas.openxmlformats.org/drawingml/2006/chart">
            <c:chart xmlns:c="http://schemas.openxmlformats.org/drawingml/2006/chart" xmlns:r="http://schemas.openxmlformats.org/officeDocument/2006/relationships" r:id="rId3"/>
          </a:graphicData>
        </a:graphic>
      </p:graphicFrame>
      <p:sp>
        <p:nvSpPr>
          <p:cNvPr id="34" name="Oval 33">
            <a:extLst>
              <a:ext uri="{FF2B5EF4-FFF2-40B4-BE49-F238E27FC236}">
                <a16:creationId xmlns:a16="http://schemas.microsoft.com/office/drawing/2014/main" xmlns="" id="{E6DC9154-4975-41AE-A6DF-EF07D856FD81}"/>
              </a:ext>
            </a:extLst>
          </p:cNvPr>
          <p:cNvSpPr/>
          <p:nvPr/>
        </p:nvSpPr>
        <p:spPr>
          <a:xfrm>
            <a:off x="6102002" y="2942288"/>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a:extLst>
              <a:ext uri="{FF2B5EF4-FFF2-40B4-BE49-F238E27FC236}">
                <a16:creationId xmlns:a16="http://schemas.microsoft.com/office/drawing/2014/main" xmlns="" id="{292B76E1-A16D-4E90-8E07-B7C2EB69F0EE}"/>
              </a:ext>
            </a:extLst>
          </p:cNvPr>
          <p:cNvSpPr/>
          <p:nvPr/>
        </p:nvSpPr>
        <p:spPr>
          <a:xfrm>
            <a:off x="783529" y="4777080"/>
            <a:ext cx="3521771" cy="969496"/>
          </a:xfrm>
          <a:prstGeom prst="rect">
            <a:avLst/>
          </a:prstGeom>
        </p:spPr>
        <p:txBody>
          <a:bodyPr wrap="square" lIns="0" tIns="0" rIns="0" bIns="0" anchor="ctr">
            <a:spAutoFit/>
          </a:bodyPr>
          <a:lstStyle/>
          <a:p>
            <a:pPr algn="ctr"/>
            <a:r>
              <a:rPr lang="en-US" sz="2100" dirty="0">
                <a:solidFill>
                  <a:prstClr val="black"/>
                </a:solidFill>
              </a:rPr>
              <a:t>To</a:t>
            </a:r>
            <a:r>
              <a:rPr lang="el-GR" sz="2100" dirty="0">
                <a:solidFill>
                  <a:prstClr val="black"/>
                </a:solidFill>
              </a:rPr>
              <a:t> 34% νιώθει ότι παραμελεί τις δραστηριότητές του για χάρη του ψηφιακού κόσμου</a:t>
            </a:r>
            <a:endParaRPr lang="en-US" sz="2100" dirty="0">
              <a:solidFill>
                <a:prstClr val="black"/>
              </a:solidFill>
            </a:endParaRPr>
          </a:p>
        </p:txBody>
      </p:sp>
      <p:sp>
        <p:nvSpPr>
          <p:cNvPr id="36" name="Rectangle 35">
            <a:extLst>
              <a:ext uri="{FF2B5EF4-FFF2-40B4-BE49-F238E27FC236}">
                <a16:creationId xmlns:a16="http://schemas.microsoft.com/office/drawing/2014/main" xmlns="" id="{3D9C1DF2-4E6E-4FDE-B6B7-BA32277514F4}"/>
              </a:ext>
            </a:extLst>
          </p:cNvPr>
          <p:cNvSpPr/>
          <p:nvPr/>
        </p:nvSpPr>
        <p:spPr>
          <a:xfrm>
            <a:off x="4615060" y="4686444"/>
            <a:ext cx="4214615" cy="1292662"/>
          </a:xfrm>
          <a:prstGeom prst="rect">
            <a:avLst/>
          </a:prstGeom>
        </p:spPr>
        <p:txBody>
          <a:bodyPr wrap="square" lIns="0" tIns="0" rIns="0" bIns="0" anchor="ctr">
            <a:spAutoFit/>
          </a:bodyPr>
          <a:lstStyle/>
          <a:p>
            <a:pPr algn="ctr"/>
            <a:r>
              <a:rPr lang="el-GR" sz="2100" dirty="0">
                <a:solidFill>
                  <a:prstClr val="black"/>
                </a:solidFill>
              </a:rPr>
              <a:t>Το 24% είτε παραδέχεται ότι αντιμετωπίζει πρόβλημα εθισμού είτε δεν γνωρίζει αν έχει πρόβλημα εθισμού</a:t>
            </a:r>
            <a:endParaRPr lang="en-US" sz="2100" dirty="0">
              <a:solidFill>
                <a:prstClr val="black"/>
              </a:solidFill>
            </a:endParaRPr>
          </a:p>
        </p:txBody>
      </p:sp>
      <p:sp>
        <p:nvSpPr>
          <p:cNvPr id="37" name="Rectangle 36">
            <a:extLst>
              <a:ext uri="{FF2B5EF4-FFF2-40B4-BE49-F238E27FC236}">
                <a16:creationId xmlns:a16="http://schemas.microsoft.com/office/drawing/2014/main" xmlns="" id="{ECFBF8DF-A7A1-42B9-88FE-541F85CB101D}"/>
              </a:ext>
            </a:extLst>
          </p:cNvPr>
          <p:cNvSpPr/>
          <p:nvPr/>
        </p:nvSpPr>
        <p:spPr>
          <a:xfrm>
            <a:off x="783529" y="2056742"/>
            <a:ext cx="3521771" cy="207749"/>
          </a:xfrm>
          <a:prstGeom prst="rect">
            <a:avLst/>
          </a:prstGeom>
        </p:spPr>
        <p:txBody>
          <a:bodyPr wrap="square" lIns="0" tIns="0" rIns="0" bIns="0" anchor="t">
            <a:spAutoFit/>
          </a:bodyPr>
          <a:lstStyle/>
          <a:p>
            <a:pPr algn="ctr"/>
            <a:r>
              <a:rPr lang="el-GR" sz="1350" b="1" dirty="0">
                <a:solidFill>
                  <a:prstClr val="black"/>
                </a:solidFill>
              </a:rPr>
              <a:t>ΥΠΕΡΒΟΛΙΚΗ ΧΡΗΣΗ</a:t>
            </a:r>
            <a:endParaRPr lang="en-US" sz="1350" b="1" dirty="0">
              <a:solidFill>
                <a:prstClr val="black"/>
              </a:solidFill>
            </a:endParaRPr>
          </a:p>
        </p:txBody>
      </p:sp>
      <p:sp>
        <p:nvSpPr>
          <p:cNvPr id="38" name="Rectangle 37">
            <a:extLst>
              <a:ext uri="{FF2B5EF4-FFF2-40B4-BE49-F238E27FC236}">
                <a16:creationId xmlns:a16="http://schemas.microsoft.com/office/drawing/2014/main" xmlns="" id="{5EA41E2D-6C1B-42CD-9633-A192FB4230D4}"/>
              </a:ext>
            </a:extLst>
          </p:cNvPr>
          <p:cNvSpPr/>
          <p:nvPr/>
        </p:nvSpPr>
        <p:spPr>
          <a:xfrm>
            <a:off x="4974529" y="2056742"/>
            <a:ext cx="3521771" cy="207749"/>
          </a:xfrm>
          <a:prstGeom prst="rect">
            <a:avLst/>
          </a:prstGeom>
        </p:spPr>
        <p:txBody>
          <a:bodyPr wrap="square" lIns="0" tIns="0" rIns="0" bIns="0" anchor="t">
            <a:spAutoFit/>
          </a:bodyPr>
          <a:lstStyle/>
          <a:p>
            <a:pPr algn="ctr"/>
            <a:r>
              <a:rPr lang="el-GR" sz="1350" b="1" dirty="0">
                <a:solidFill>
                  <a:prstClr val="black"/>
                </a:solidFill>
              </a:rPr>
              <a:t>ΕΘΙΣΜΟΣ ΣΤΟ ΔΙΑΔΙΚΤΥΟ</a:t>
            </a:r>
            <a:endParaRPr lang="en-US" sz="1350" b="1" dirty="0">
              <a:solidFill>
                <a:prstClr val="black"/>
              </a:solidFill>
            </a:endParaRPr>
          </a:p>
        </p:txBody>
      </p:sp>
      <p:sp>
        <p:nvSpPr>
          <p:cNvPr id="4" name="TextBox 3"/>
          <p:cNvSpPr txBox="1"/>
          <p:nvPr/>
        </p:nvSpPr>
        <p:spPr>
          <a:xfrm>
            <a:off x="2030065" y="3174542"/>
            <a:ext cx="1344264" cy="715581"/>
          </a:xfrm>
          <a:prstGeom prst="rect">
            <a:avLst/>
          </a:prstGeom>
          <a:noFill/>
        </p:spPr>
        <p:txBody>
          <a:bodyPr wrap="square" rtlCol="0">
            <a:spAutoFit/>
          </a:bodyPr>
          <a:lstStyle/>
          <a:p>
            <a:r>
              <a:rPr lang="el-GR" sz="4050" b="1" dirty="0">
                <a:solidFill>
                  <a:prstClr val="black"/>
                </a:solidFill>
              </a:rPr>
              <a:t>34</a:t>
            </a:r>
            <a:r>
              <a:rPr lang="en-US" sz="4050" b="1" dirty="0">
                <a:solidFill>
                  <a:prstClr val="black"/>
                </a:solidFill>
              </a:rPr>
              <a:t>%</a:t>
            </a:r>
            <a:endParaRPr lang="el-GR" sz="4050" b="1" dirty="0">
              <a:solidFill>
                <a:prstClr val="black"/>
              </a:solidFill>
            </a:endParaRPr>
          </a:p>
        </p:txBody>
      </p:sp>
      <p:sp>
        <p:nvSpPr>
          <p:cNvPr id="22" name="TextBox 21"/>
          <p:cNvSpPr txBox="1"/>
          <p:nvPr/>
        </p:nvSpPr>
        <p:spPr>
          <a:xfrm>
            <a:off x="6236682" y="3174542"/>
            <a:ext cx="1336736" cy="715581"/>
          </a:xfrm>
          <a:prstGeom prst="rect">
            <a:avLst/>
          </a:prstGeom>
          <a:noFill/>
        </p:spPr>
        <p:txBody>
          <a:bodyPr wrap="square" rtlCol="0">
            <a:spAutoFit/>
          </a:bodyPr>
          <a:lstStyle/>
          <a:p>
            <a:r>
              <a:rPr lang="el-GR" sz="4050" b="1" dirty="0">
                <a:solidFill>
                  <a:prstClr val="black"/>
                </a:solidFill>
              </a:rPr>
              <a:t>24</a:t>
            </a:r>
            <a:r>
              <a:rPr lang="en-US" sz="4050" b="1" dirty="0">
                <a:solidFill>
                  <a:prstClr val="black"/>
                </a:solidFill>
              </a:rPr>
              <a:t>%</a:t>
            </a:r>
            <a:endParaRPr lang="el-GR" sz="4050" b="1" dirty="0">
              <a:solidFill>
                <a:prstClr val="black"/>
              </a:solidFill>
            </a:endParaRPr>
          </a:p>
        </p:txBody>
      </p:sp>
      <p:sp>
        <p:nvSpPr>
          <p:cNvPr id="15" name="TextBox 14">
            <a:extLst>
              <a:ext uri="{FF2B5EF4-FFF2-40B4-BE49-F238E27FC236}">
                <a16:creationId xmlns:a16="http://schemas.microsoft.com/office/drawing/2014/main" xmlns="" id="{385FB431-7B14-4614-BB3B-FA17C1F6C41E}"/>
              </a:ext>
            </a:extLst>
          </p:cNvPr>
          <p:cNvSpPr txBox="1"/>
          <p:nvPr/>
        </p:nvSpPr>
        <p:spPr>
          <a:xfrm>
            <a:off x="528638" y="960904"/>
            <a:ext cx="8086725" cy="415498"/>
          </a:xfrm>
          <a:prstGeom prst="rect">
            <a:avLst/>
          </a:prstGeom>
          <a:noFill/>
        </p:spPr>
        <p:txBody>
          <a:bodyPr wrap="square" lIns="0" tIns="0" rIns="0" bIns="0" rtlCol="0" anchor="t">
            <a:spAutoFit/>
          </a:bodyPr>
          <a:lstStyle/>
          <a:p>
            <a:pPr algn="ctr"/>
            <a:r>
              <a:rPr lang="el-GR" sz="2700" b="1" dirty="0">
                <a:solidFill>
                  <a:srgbClr val="13A183"/>
                </a:solidFill>
              </a:rPr>
              <a:t>ΕΡΕΥΝΑ ΕΛΛΗΝΙΚΟΥ ΚΕΝΤΡΟΥ ΑΣΦΑΛΟΥΣ ΔΙΑΔΙΚΤΥΟΥ – ΙΤΕ</a:t>
            </a:r>
          </a:p>
        </p:txBody>
      </p:sp>
    </p:spTree>
    <p:extLst>
      <p:ext uri="{BB962C8B-B14F-4D97-AF65-F5344CB8AC3E}">
        <p14:creationId xmlns:p14="http://schemas.microsoft.com/office/powerpoint/2010/main" val="1528374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74295"/>
            <a:ext cx="3448244" cy="2703195"/>
          </a:xfrm>
        </p:spPr>
        <p:txBody>
          <a:bodyPr>
            <a:normAutofit/>
          </a:bodyPr>
          <a:lstStyle/>
          <a:p>
            <a:pPr algn="ctr"/>
            <a:r>
              <a:rPr lang="el-GR" sz="32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Οδηγίες</a:t>
            </a:r>
            <a:r>
              <a:rPr lang="en-US" sz="32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dirty="0"/>
              <a:t/>
            </a:r>
            <a:br>
              <a:rPr lang="en-US" dirty="0"/>
            </a:br>
            <a:endParaRPr lang="en-US" dirty="0"/>
          </a:p>
        </p:txBody>
      </p:sp>
      <p:sp>
        <p:nvSpPr>
          <p:cNvPr id="3" name="Content Placeholder 2"/>
          <p:cNvSpPr>
            <a:spLocks noGrp="1"/>
          </p:cNvSpPr>
          <p:nvPr>
            <p:ph idx="1"/>
          </p:nvPr>
        </p:nvSpPr>
        <p:spPr>
          <a:xfrm>
            <a:off x="5566410" y="1483044"/>
            <a:ext cx="3089910" cy="4357685"/>
          </a:xfrm>
        </p:spPr>
        <p:txBody>
          <a:bodyPr>
            <a:noAutofit/>
          </a:bodyPr>
          <a:lstStyle/>
          <a:p>
            <a:r>
              <a:rPr lang="el-GR" dirty="0" smtClean="0">
                <a:solidFill>
                  <a:schemeClr val="accent1">
                    <a:lumMod val="50000"/>
                  </a:schemeClr>
                </a:solidFill>
              </a:rPr>
              <a:t>Παιδιά κάτω των 2 ετών: καθόλου επαφή με οθόνες</a:t>
            </a:r>
            <a:endParaRPr lang="en-US" dirty="0">
              <a:solidFill>
                <a:schemeClr val="accent1">
                  <a:lumMod val="50000"/>
                </a:schemeClr>
              </a:solidFill>
            </a:endParaRPr>
          </a:p>
          <a:p>
            <a:r>
              <a:rPr lang="el-GR" dirty="0" smtClean="0">
                <a:solidFill>
                  <a:schemeClr val="accent1">
                    <a:lumMod val="50000"/>
                  </a:schemeClr>
                </a:solidFill>
              </a:rPr>
              <a:t>Παιδιά ηλικίας 2-5 ετών:</a:t>
            </a:r>
            <a:r>
              <a:rPr lang="en-US" dirty="0" smtClean="0">
                <a:solidFill>
                  <a:schemeClr val="accent1">
                    <a:lumMod val="50000"/>
                  </a:schemeClr>
                </a:solidFill>
              </a:rPr>
              <a:t> </a:t>
            </a:r>
            <a:r>
              <a:rPr lang="el-GR" dirty="0" smtClean="0">
                <a:solidFill>
                  <a:schemeClr val="accent1">
                    <a:lumMod val="50000"/>
                  </a:schemeClr>
                </a:solidFill>
              </a:rPr>
              <a:t>Περίπου μια ώρα την ημέρα</a:t>
            </a:r>
            <a:endParaRPr lang="en-US" dirty="0">
              <a:solidFill>
                <a:schemeClr val="accent1">
                  <a:lumMod val="50000"/>
                </a:schemeClr>
              </a:solidFill>
            </a:endParaRPr>
          </a:p>
          <a:p>
            <a:r>
              <a:rPr lang="el-GR" dirty="0" smtClean="0">
                <a:solidFill>
                  <a:schemeClr val="accent1">
                    <a:lumMod val="50000"/>
                  </a:schemeClr>
                </a:solidFill>
              </a:rPr>
              <a:t>Παιδιά ηλικίας 6-18 ετών:</a:t>
            </a:r>
            <a:r>
              <a:rPr lang="en-US" dirty="0" smtClean="0">
                <a:solidFill>
                  <a:schemeClr val="accent1">
                    <a:lumMod val="50000"/>
                  </a:schemeClr>
                </a:solidFill>
              </a:rPr>
              <a:t> </a:t>
            </a:r>
            <a:r>
              <a:rPr lang="el-GR" dirty="0" smtClean="0">
                <a:solidFill>
                  <a:schemeClr val="accent1">
                    <a:lumMod val="50000"/>
                  </a:schemeClr>
                </a:solidFill>
              </a:rPr>
              <a:t>όχι περισσότερο από 2 ώρες την ημέρα</a:t>
            </a:r>
            <a:endParaRPr lang="en-US"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7</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7200"/>
            <a:ext cx="5341620" cy="5798820"/>
          </a:xfrm>
          <a:prstGeom prst="rect">
            <a:avLst/>
          </a:prstGeom>
        </p:spPr>
      </p:pic>
    </p:spTree>
    <p:extLst>
      <p:ext uri="{BB962C8B-B14F-4D97-AF65-F5344CB8AC3E}">
        <p14:creationId xmlns:p14="http://schemas.microsoft.com/office/powerpoint/2010/main" val="34341642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355" y="3440748"/>
            <a:ext cx="4230966" cy="2822576"/>
          </a:xfrm>
          <a:prstGeom prst="rect">
            <a:avLst/>
          </a:prstGeom>
        </p:spPr>
      </p:pic>
      <p:sp>
        <p:nvSpPr>
          <p:cNvPr id="2" name="Title 1"/>
          <p:cNvSpPr>
            <a:spLocks noGrp="1"/>
          </p:cNvSpPr>
          <p:nvPr>
            <p:ph type="title"/>
          </p:nvPr>
        </p:nvSpPr>
        <p:spPr>
          <a:xfrm>
            <a:off x="240030" y="581025"/>
            <a:ext cx="8675370" cy="1252539"/>
          </a:xfrm>
        </p:spPr>
        <p:txBody>
          <a:bodyPr>
            <a:normAutofit/>
          </a:bodyPr>
          <a:lstStyle/>
          <a:p>
            <a:pPr algn="ctr"/>
            <a:r>
              <a:rPr lang="el-GR" sz="32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Πως επηρεάζει το παιδί η πολύωρη έκθεση του σε οθόνες</a:t>
            </a:r>
            <a:endPar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40030" y="1920875"/>
            <a:ext cx="7886700" cy="3977324"/>
          </a:xfrm>
        </p:spPr>
        <p:txBody>
          <a:bodyPr>
            <a:normAutofit/>
          </a:bodyPr>
          <a:lstStyle/>
          <a:p>
            <a:r>
              <a:rPr lang="el-GR" dirty="0" smtClean="0">
                <a:solidFill>
                  <a:schemeClr val="accent1">
                    <a:lumMod val="50000"/>
                  </a:schemeClr>
                </a:solidFill>
              </a:rPr>
              <a:t>Αυξάνει τον κίνδυνο εμφάνισης διάσπασης προσοχής, συναισθημάτων άγχους και κατάθλιψης</a:t>
            </a:r>
            <a:endParaRPr lang="en-US" dirty="0">
              <a:solidFill>
                <a:schemeClr val="accent1">
                  <a:lumMod val="50000"/>
                </a:schemeClr>
              </a:solidFill>
            </a:endParaRPr>
          </a:p>
          <a:p>
            <a:r>
              <a:rPr lang="el-GR" dirty="0">
                <a:solidFill>
                  <a:schemeClr val="accent1">
                    <a:lumMod val="50000"/>
                  </a:schemeClr>
                </a:solidFill>
              </a:rPr>
              <a:t>Α</a:t>
            </a:r>
            <a:r>
              <a:rPr lang="el-GR" dirty="0" smtClean="0">
                <a:solidFill>
                  <a:schemeClr val="accent1">
                    <a:lumMod val="50000"/>
                  </a:schemeClr>
                </a:solidFill>
              </a:rPr>
              <a:t>υξάνει τον κίνδυνο παιδικής παχυσαρκίας </a:t>
            </a:r>
          </a:p>
          <a:p>
            <a:r>
              <a:rPr lang="el-GR" dirty="0" smtClean="0">
                <a:solidFill>
                  <a:schemeClr val="accent1">
                    <a:lumMod val="50000"/>
                  </a:schemeClr>
                </a:solidFill>
              </a:rPr>
              <a:t>Επηρεάζει την ποιότητα και την ποσότητα του ύπνου του</a:t>
            </a:r>
          </a:p>
          <a:p>
            <a:r>
              <a:rPr lang="el-GR" dirty="0" smtClean="0">
                <a:solidFill>
                  <a:schemeClr val="accent1">
                    <a:lumMod val="50000"/>
                  </a:schemeClr>
                </a:solidFill>
              </a:rPr>
              <a:t>Αυξάνει τις πιθανότητες εμφάνισης επιθετικότητας</a:t>
            </a:r>
            <a:endParaRPr lang="en-US" dirty="0">
              <a:solidFill>
                <a:schemeClr val="accent1">
                  <a:lumMod val="50000"/>
                </a:schemeClr>
              </a:solidFill>
            </a:endParaRPr>
          </a:p>
          <a:p>
            <a:r>
              <a:rPr lang="el-GR" dirty="0" smtClean="0">
                <a:solidFill>
                  <a:schemeClr val="accent1">
                    <a:lumMod val="50000"/>
                  </a:schemeClr>
                </a:solidFill>
              </a:rPr>
              <a:t>Επηρεάζει την εκπαιδευτική του εξέλιξη</a:t>
            </a:r>
            <a:endParaRPr lang="en-US" dirty="0">
              <a:solidFill>
                <a:schemeClr val="accent1">
                  <a:lumMod val="50000"/>
                </a:schemeClr>
              </a:solidFill>
            </a:endParaRP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8</a:t>
            </a:fld>
            <a:endParaRPr lang="en-GB" dirty="0"/>
          </a:p>
        </p:txBody>
      </p:sp>
    </p:spTree>
    <p:extLst>
      <p:ext uri="{BB962C8B-B14F-4D97-AF65-F5344CB8AC3E}">
        <p14:creationId xmlns:p14="http://schemas.microsoft.com/office/powerpoint/2010/main" val="19939982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76260"/>
            <a:ext cx="8884919" cy="1964229"/>
          </a:xfrm>
        </p:spPr>
        <p:txBody>
          <a:bodyPr>
            <a:noAutofit/>
          </a:bodyPr>
          <a:lstStyle/>
          <a:p>
            <a:pPr algn="ctr"/>
            <a:r>
              <a:rPr lang="el-GR" sz="32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Όρια και κανόνες</a:t>
            </a:r>
            <a:r>
              <a:rPr lang="en-US" sz="32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en-GB"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76250" y="2318417"/>
            <a:ext cx="8256270" cy="3879501"/>
          </a:xfrm>
        </p:spPr>
        <p:txBody>
          <a:bodyPr>
            <a:normAutofit fontScale="77500" lnSpcReduction="20000"/>
          </a:bodyPr>
          <a:lstStyle/>
          <a:p>
            <a:pPr>
              <a:buClr>
                <a:srgbClr val="92D050"/>
              </a:buClr>
              <a:buFont typeface="Wingdings" panose="05000000000000000000" pitchFamily="2" charset="2"/>
              <a:buChar char="ü"/>
            </a:pPr>
            <a:r>
              <a:rPr lang="el-GR" dirty="0" smtClean="0">
                <a:solidFill>
                  <a:schemeClr val="accent1">
                    <a:lumMod val="50000"/>
                  </a:schemeClr>
                </a:solidFill>
              </a:rPr>
              <a:t>Τα όρια στο χρόνο χρήσης του διαδικτύου πρέπει να τεθούν από την ΑΡΧΗ και να αναπροσαρμόζονται ανάλογα την ηλικία του παιδιού και τις ανάγκες του</a:t>
            </a:r>
            <a:endParaRPr lang="en-US" dirty="0" smtClean="0">
              <a:solidFill>
                <a:schemeClr val="accent1">
                  <a:lumMod val="50000"/>
                </a:schemeClr>
              </a:solidFill>
            </a:endParaRPr>
          </a:p>
          <a:p>
            <a:pPr>
              <a:buClr>
                <a:srgbClr val="92D050"/>
              </a:buClr>
              <a:buFont typeface="Wingdings" panose="05000000000000000000" pitchFamily="2" charset="2"/>
              <a:buChar char="ü"/>
            </a:pPr>
            <a:r>
              <a:rPr lang="el-GR" sz="2900" dirty="0" smtClean="0">
                <a:solidFill>
                  <a:schemeClr val="accent1">
                    <a:lumMod val="50000"/>
                  </a:schemeClr>
                </a:solidFill>
              </a:rPr>
              <a:t>Πρέπει </a:t>
            </a:r>
            <a:r>
              <a:rPr lang="el-GR" sz="2900" dirty="0">
                <a:solidFill>
                  <a:schemeClr val="accent1">
                    <a:lumMod val="50000"/>
                  </a:schemeClr>
                </a:solidFill>
              </a:rPr>
              <a:t>να </a:t>
            </a:r>
            <a:r>
              <a:rPr lang="el-GR" sz="2900" dirty="0" smtClean="0">
                <a:solidFill>
                  <a:schemeClr val="accent1">
                    <a:lumMod val="50000"/>
                  </a:schemeClr>
                </a:solidFill>
              </a:rPr>
              <a:t>έχουμε </a:t>
            </a:r>
            <a:r>
              <a:rPr lang="el-GR" sz="2900" dirty="0">
                <a:solidFill>
                  <a:schemeClr val="accent1">
                    <a:lumMod val="50000"/>
                  </a:schemeClr>
                </a:solidFill>
              </a:rPr>
              <a:t>υπόψη µας ότι εάν τα παιδιά </a:t>
            </a:r>
            <a:r>
              <a:rPr lang="el-GR" sz="2900" dirty="0" smtClean="0">
                <a:solidFill>
                  <a:schemeClr val="accent1">
                    <a:lumMod val="50000"/>
                  </a:schemeClr>
                </a:solidFill>
              </a:rPr>
              <a:t>αντιμετωπίζουν </a:t>
            </a:r>
            <a:r>
              <a:rPr lang="el-GR" sz="2900" dirty="0">
                <a:solidFill>
                  <a:schemeClr val="accent1">
                    <a:lumMod val="50000"/>
                  </a:schemeClr>
                </a:solidFill>
              </a:rPr>
              <a:t>κάποιο </a:t>
            </a:r>
            <a:r>
              <a:rPr lang="el-GR" sz="2900" b="1" dirty="0" smtClean="0">
                <a:solidFill>
                  <a:schemeClr val="accent1">
                    <a:lumMod val="50000"/>
                  </a:schemeClr>
                </a:solidFill>
              </a:rPr>
              <a:t>πρόβλημα</a:t>
            </a:r>
            <a:r>
              <a:rPr lang="el-GR" sz="2900" dirty="0" smtClean="0">
                <a:solidFill>
                  <a:schemeClr val="accent1">
                    <a:lumMod val="50000"/>
                  </a:schemeClr>
                </a:solidFill>
              </a:rPr>
              <a:t> </a:t>
            </a:r>
            <a:r>
              <a:rPr lang="el-GR" sz="2900" dirty="0">
                <a:solidFill>
                  <a:schemeClr val="accent1">
                    <a:lumMod val="50000"/>
                  </a:schemeClr>
                </a:solidFill>
              </a:rPr>
              <a:t>στην </a:t>
            </a:r>
            <a:r>
              <a:rPr lang="el-GR" sz="2900" dirty="0" smtClean="0">
                <a:solidFill>
                  <a:schemeClr val="accent1">
                    <a:lumMod val="50000"/>
                  </a:schemeClr>
                </a:solidFill>
              </a:rPr>
              <a:t>πραγματική </a:t>
            </a:r>
            <a:r>
              <a:rPr lang="el-GR" sz="2900" dirty="0">
                <a:solidFill>
                  <a:schemeClr val="accent1">
                    <a:lumMod val="50000"/>
                  </a:schemeClr>
                </a:solidFill>
              </a:rPr>
              <a:t>ζωή (π.χ. άγχος, κατάθλιψη, δυσκολίες στις κοινωνικές σχέσεις) τείνουν να ξοδεύουν συνεχώς </a:t>
            </a:r>
            <a:r>
              <a:rPr lang="el-GR" sz="2900" b="1" dirty="0">
                <a:solidFill>
                  <a:schemeClr val="accent1">
                    <a:lumMod val="50000"/>
                  </a:schemeClr>
                </a:solidFill>
              </a:rPr>
              <a:t>περισσότερο χρόνο </a:t>
            </a:r>
            <a:r>
              <a:rPr lang="el-GR" sz="2900" dirty="0">
                <a:solidFill>
                  <a:schemeClr val="accent1">
                    <a:lumMod val="50000"/>
                  </a:schemeClr>
                </a:solidFill>
              </a:rPr>
              <a:t>στο </a:t>
            </a:r>
            <a:r>
              <a:rPr lang="el-GR" sz="2900" dirty="0" smtClean="0">
                <a:solidFill>
                  <a:schemeClr val="accent1">
                    <a:lumMod val="50000"/>
                  </a:schemeClr>
                </a:solidFill>
              </a:rPr>
              <a:t>Διαδίκτυο </a:t>
            </a:r>
          </a:p>
          <a:p>
            <a:pPr>
              <a:buClr>
                <a:srgbClr val="92D050"/>
              </a:buClr>
              <a:buFont typeface="Wingdings" panose="05000000000000000000" pitchFamily="2" charset="2"/>
              <a:buChar char="ü"/>
            </a:pPr>
            <a:r>
              <a:rPr lang="el-GR" dirty="0">
                <a:solidFill>
                  <a:schemeClr val="accent1">
                    <a:lumMod val="50000"/>
                  </a:schemeClr>
                </a:solidFill>
              </a:rPr>
              <a:t>Είναι σημαντικό να µη χρησιμοποιούμε την πρόσβαση στο Διαδίκτυο ως ανταμοιβή µ</a:t>
            </a:r>
            <a:r>
              <a:rPr lang="el-GR" dirty="0" err="1">
                <a:solidFill>
                  <a:schemeClr val="accent1">
                    <a:lumMod val="50000"/>
                  </a:schemeClr>
                </a:solidFill>
              </a:rPr>
              <a:t>ιας</a:t>
            </a:r>
            <a:r>
              <a:rPr lang="el-GR" dirty="0">
                <a:solidFill>
                  <a:schemeClr val="accent1">
                    <a:lumMod val="50000"/>
                  </a:schemeClr>
                </a:solidFill>
              </a:rPr>
              <a:t> καλής συμπεριφοράς του παιδιού ή να απαγορεύουμε την πρόσβαση στον υπολογιστή ως τιμωρία </a:t>
            </a:r>
          </a:p>
          <a:p>
            <a:pPr>
              <a:buClr>
                <a:srgbClr val="92D050"/>
              </a:buClr>
              <a:buFont typeface="Wingdings" panose="05000000000000000000" pitchFamily="2" charset="2"/>
              <a:buChar char="ü"/>
            </a:pPr>
            <a:r>
              <a:rPr lang="el-GR" sz="2900" dirty="0" smtClean="0">
                <a:solidFill>
                  <a:schemeClr val="accent1">
                    <a:lumMod val="50000"/>
                  </a:schemeClr>
                </a:solidFill>
              </a:rPr>
              <a:t>Ας εξερευνήσουμε </a:t>
            </a:r>
            <a:r>
              <a:rPr lang="el-GR" sz="2900" dirty="0">
                <a:solidFill>
                  <a:schemeClr val="accent1">
                    <a:lumMod val="50000"/>
                  </a:schemeClr>
                </a:solidFill>
              </a:rPr>
              <a:t>τις </a:t>
            </a:r>
            <a:r>
              <a:rPr lang="el-GR" sz="2900" b="1" dirty="0">
                <a:solidFill>
                  <a:schemeClr val="accent1">
                    <a:lumMod val="50000"/>
                  </a:schemeClr>
                </a:solidFill>
              </a:rPr>
              <a:t>δικές µας διαδικτυακές συνήθειες</a:t>
            </a:r>
            <a:r>
              <a:rPr lang="el-GR" sz="2900" dirty="0">
                <a:solidFill>
                  <a:schemeClr val="accent1">
                    <a:lumMod val="50000"/>
                  </a:schemeClr>
                </a:solidFill>
              </a:rPr>
              <a:t>, καθώς ως γονείς </a:t>
            </a:r>
            <a:r>
              <a:rPr lang="el-GR" sz="2900" dirty="0" smtClean="0">
                <a:solidFill>
                  <a:schemeClr val="accent1">
                    <a:lumMod val="50000"/>
                  </a:schemeClr>
                </a:solidFill>
              </a:rPr>
              <a:t>και ως εκπαιδευτικοί αποτελούμε </a:t>
            </a:r>
            <a:r>
              <a:rPr lang="el-GR" sz="2900" dirty="0">
                <a:solidFill>
                  <a:schemeClr val="accent1">
                    <a:lumMod val="50000"/>
                  </a:schemeClr>
                </a:solidFill>
              </a:rPr>
              <a:t>από τα πιο </a:t>
            </a:r>
            <a:r>
              <a:rPr lang="el-GR" sz="2900" dirty="0" smtClean="0">
                <a:solidFill>
                  <a:schemeClr val="accent1">
                    <a:lumMod val="50000"/>
                  </a:schemeClr>
                </a:solidFill>
              </a:rPr>
              <a:t>σημαντικά </a:t>
            </a:r>
            <a:r>
              <a:rPr lang="el-GR" sz="2900" dirty="0">
                <a:solidFill>
                  <a:schemeClr val="accent1">
                    <a:lumMod val="50000"/>
                  </a:schemeClr>
                </a:solidFill>
              </a:rPr>
              <a:t>πρότυπα προς </a:t>
            </a:r>
            <a:r>
              <a:rPr lang="el-GR" sz="2900" dirty="0" smtClean="0">
                <a:solidFill>
                  <a:schemeClr val="accent1">
                    <a:lumMod val="50000"/>
                  </a:schemeClr>
                </a:solidFill>
              </a:rPr>
              <a:t>µ</a:t>
            </a:r>
            <a:r>
              <a:rPr lang="el-GR" sz="2900" dirty="0" err="1" smtClean="0">
                <a:solidFill>
                  <a:schemeClr val="accent1">
                    <a:lumMod val="50000"/>
                  </a:schemeClr>
                </a:solidFill>
              </a:rPr>
              <a:t>ίµηση</a:t>
            </a:r>
            <a:endParaRPr lang="en-US" sz="2900" dirty="0">
              <a:solidFill>
                <a:schemeClr val="accent1">
                  <a:lumMod val="50000"/>
                </a:schemeClr>
              </a:solidFill>
            </a:endParaRPr>
          </a:p>
          <a:p>
            <a:pPr marL="0" indent="0">
              <a:buNone/>
            </a:pPr>
            <a:endParaRPr lang="el-GR" sz="2900" dirty="0"/>
          </a:p>
        </p:txBody>
      </p:sp>
      <p:sp>
        <p:nvSpPr>
          <p:cNvPr id="4" name="Slide Number Placeholder 3"/>
          <p:cNvSpPr>
            <a:spLocks noGrp="1"/>
          </p:cNvSpPr>
          <p:nvPr>
            <p:ph type="sldNum" sz="quarter" idx="12"/>
          </p:nvPr>
        </p:nvSpPr>
        <p:spPr/>
        <p:txBody>
          <a:bodyPr/>
          <a:lstStyle/>
          <a:p>
            <a:pPr>
              <a:defRPr/>
            </a:pPr>
            <a:fld id="{615CEDE7-6E4D-4068-BBEE-DAA1B27CDCAF}" type="slidenum">
              <a:rPr lang="en-GB" smtClean="0">
                <a:solidFill>
                  <a:prstClr val="black">
                    <a:tint val="75000"/>
                  </a:prstClr>
                </a:solidFill>
              </a:rPr>
              <a:pPr>
                <a:defRPr/>
              </a:pPr>
              <a:t>9</a:t>
            </a:fld>
            <a:endParaRPr lang="en-GB" dirty="0">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1" y="231990"/>
            <a:ext cx="2467427" cy="2467427"/>
          </a:xfrm>
          <a:prstGeom prst="rect">
            <a:avLst/>
          </a:prstGeom>
        </p:spPr>
      </p:pic>
    </p:spTree>
    <p:extLst>
      <p:ext uri="{BB962C8B-B14F-4D97-AF65-F5344CB8AC3E}">
        <p14:creationId xmlns:p14="http://schemas.microsoft.com/office/powerpoint/2010/main" val="18886629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Custom 58">
      <a:dk1>
        <a:sysClr val="windowText" lastClr="000000"/>
      </a:dk1>
      <a:lt1>
        <a:sysClr val="window" lastClr="FFFFFF"/>
      </a:lt1>
      <a:dk2>
        <a:srgbClr val="757070"/>
      </a:dk2>
      <a:lt2>
        <a:srgbClr val="E7E6E6"/>
      </a:lt2>
      <a:accent1>
        <a:srgbClr val="2980B8"/>
      </a:accent1>
      <a:accent2>
        <a:srgbClr val="13A183"/>
      </a:accent2>
      <a:accent3>
        <a:srgbClr val="9EBC60"/>
      </a:accent3>
      <a:accent4>
        <a:srgbClr val="F49A0E"/>
      </a:accent4>
      <a:accent5>
        <a:srgbClr val="C64A3C"/>
      </a:accent5>
      <a:accent6>
        <a:srgbClr val="FFC000"/>
      </a:accent6>
      <a:hlink>
        <a:srgbClr val="954F72"/>
      </a:hlink>
      <a:folHlink>
        <a:srgbClr val="44546A"/>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58">
      <a:dk1>
        <a:sysClr val="windowText" lastClr="000000"/>
      </a:dk1>
      <a:lt1>
        <a:sysClr val="window" lastClr="FFFFFF"/>
      </a:lt1>
      <a:dk2>
        <a:srgbClr val="757070"/>
      </a:dk2>
      <a:lt2>
        <a:srgbClr val="E7E6E6"/>
      </a:lt2>
      <a:accent1>
        <a:srgbClr val="2980B8"/>
      </a:accent1>
      <a:accent2>
        <a:srgbClr val="13A183"/>
      </a:accent2>
      <a:accent3>
        <a:srgbClr val="9EBC60"/>
      </a:accent3>
      <a:accent4>
        <a:srgbClr val="F49A0E"/>
      </a:accent4>
      <a:accent5>
        <a:srgbClr val="C64A3C"/>
      </a:accent5>
      <a:accent6>
        <a:srgbClr val="FFC000"/>
      </a:accent6>
      <a:hlink>
        <a:srgbClr val="954F72"/>
      </a:hlink>
      <a:folHlink>
        <a:srgbClr val="44546A"/>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Custom 58">
      <a:dk1>
        <a:sysClr val="windowText" lastClr="000000"/>
      </a:dk1>
      <a:lt1>
        <a:sysClr val="window" lastClr="FFFFFF"/>
      </a:lt1>
      <a:dk2>
        <a:srgbClr val="757070"/>
      </a:dk2>
      <a:lt2>
        <a:srgbClr val="E7E6E6"/>
      </a:lt2>
      <a:accent1>
        <a:srgbClr val="2980B8"/>
      </a:accent1>
      <a:accent2>
        <a:srgbClr val="13A183"/>
      </a:accent2>
      <a:accent3>
        <a:srgbClr val="9EBC60"/>
      </a:accent3>
      <a:accent4>
        <a:srgbClr val="F49A0E"/>
      </a:accent4>
      <a:accent5>
        <a:srgbClr val="C64A3C"/>
      </a:accent5>
      <a:accent6>
        <a:srgbClr val="FFC000"/>
      </a:accent6>
      <a:hlink>
        <a:srgbClr val="954F72"/>
      </a:hlink>
      <a:folHlink>
        <a:srgbClr val="44546A"/>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Custom 58">
      <a:dk1>
        <a:sysClr val="windowText" lastClr="000000"/>
      </a:dk1>
      <a:lt1>
        <a:sysClr val="window" lastClr="FFFFFF"/>
      </a:lt1>
      <a:dk2>
        <a:srgbClr val="757070"/>
      </a:dk2>
      <a:lt2>
        <a:srgbClr val="E7E6E6"/>
      </a:lt2>
      <a:accent1>
        <a:srgbClr val="2980B8"/>
      </a:accent1>
      <a:accent2>
        <a:srgbClr val="13A183"/>
      </a:accent2>
      <a:accent3>
        <a:srgbClr val="9EBC60"/>
      </a:accent3>
      <a:accent4>
        <a:srgbClr val="F49A0E"/>
      </a:accent4>
      <a:accent5>
        <a:srgbClr val="C64A3C"/>
      </a:accent5>
      <a:accent6>
        <a:srgbClr val="FFC000"/>
      </a:accent6>
      <a:hlink>
        <a:srgbClr val="954F72"/>
      </a:hlink>
      <a:folHlink>
        <a:srgbClr val="44546A"/>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2208</TotalTime>
  <Words>1739</Words>
  <Application>Microsoft Office PowerPoint</Application>
  <PresentationFormat>On-screen Show (4:3)</PresentationFormat>
  <Paragraphs>198</Paragraphs>
  <Slides>39</Slides>
  <Notes>0</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39</vt:i4>
      </vt:variant>
    </vt:vector>
  </HeadingPairs>
  <TitlesOfParts>
    <vt:vector size="57" baseType="lpstr">
      <vt:lpstr>Arial</vt:lpstr>
      <vt:lpstr>Calibri</vt:lpstr>
      <vt:lpstr>Calibri Light</vt:lpstr>
      <vt:lpstr>Open Sans</vt:lpstr>
      <vt:lpstr>Segoe UI</vt:lpstr>
      <vt:lpstr>Tahoma</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Social Media Networks</vt:lpstr>
      <vt:lpstr> Είμαστε θετικοί στη χρήση του διαδικτύου από τα παιδιά γιατί…</vt:lpstr>
      <vt:lpstr>Κυριότεροι κίνδυνοι στο διαδίκτυο (διαχρονικοί και νέοι)</vt:lpstr>
      <vt:lpstr>Κύριο πρόβλημα παραμένει η υπερβολική ενασχόληση με το διαδίκτυο</vt:lpstr>
      <vt:lpstr>PowerPoint Presentation</vt:lpstr>
      <vt:lpstr>PowerPoint Presentation</vt:lpstr>
      <vt:lpstr>Οδηγίες: </vt:lpstr>
      <vt:lpstr>Πως επηρεάζει το παιδί η πολύωρη έκθεση του σε οθόνες</vt:lpstr>
      <vt:lpstr>Όρια και κανόνες   </vt:lpstr>
      <vt:lpstr>Φίλτρα γονικού ελέγχου</vt:lpstr>
      <vt:lpstr>PowerPoint Presentation</vt:lpstr>
      <vt:lpstr>Social Media Networks</vt:lpstr>
      <vt:lpstr>Ηλικία γονικής συναίνεσης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Κοινωνικά δίκτυα…  Τι πρέπει να προσέχουν τα παιδιά </vt:lpstr>
      <vt:lpstr>Προστασία της ιδιωτικότητας στο διαδίκτυο</vt:lpstr>
      <vt:lpstr>Προστασία της ιδιωτικότητας στο διαδίκτυο </vt:lpstr>
      <vt:lpstr>PowerPoint Presentation</vt:lpstr>
      <vt:lpstr> Τα παιδιά πρέπει να συνειδητοποιήσουν ότι… </vt:lpstr>
      <vt:lpstr>ΜΕΛΕΤΕΣ ΔΕΙΧΝΟΥΝ:</vt:lpstr>
      <vt:lpstr>            ΤΟ ΔΙΑΔΙΚΤΥΟ ΔΕΝ ΞΕΧΝΑ!</vt:lpstr>
      <vt:lpstr>PowerPoint Presentation</vt:lpstr>
      <vt:lpstr> Κι όμως...</vt:lpstr>
      <vt:lpstr>Προσοχή στο Youtube</vt:lpstr>
      <vt:lpstr>Προσοχή στο</vt:lpstr>
      <vt:lpstr>Προσοχή στο</vt:lpstr>
      <vt:lpstr>Πώς μπορούν τα μέσα κοινωνικής δικτύωσης  να με βοηθήσουν ως εκπαιδευτικό;</vt:lpstr>
      <vt:lpstr>Θέλω να μοιραστώ online το σπουδαίο έργο που κάνουν οι μαθητές μου. Πώς μπορώ να το κάνω αυτό με ασφάλεια; </vt:lpstr>
      <vt:lpstr>Μπορώ να αποδεχθώ τους γονείς και τους μαθητές ως φίλους;</vt:lpstr>
      <vt:lpstr>Δε ξεχνάμε ότι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EVANGELIA DASKALAKI</dc:creator>
  <cp:lastModifiedBy>Katerina Psaroudaki</cp:lastModifiedBy>
  <cp:revision>196</cp:revision>
  <dcterms:created xsi:type="dcterms:W3CDTF">2017-02-20T07:48:45Z</dcterms:created>
  <dcterms:modified xsi:type="dcterms:W3CDTF">2019-06-04T07:07:16Z</dcterms:modified>
</cp:coreProperties>
</file>